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4"/>
  </p:notesMasterIdLst>
  <p:handoutMasterIdLst>
    <p:handoutMasterId r:id="rId25"/>
  </p:handoutMasterIdLst>
  <p:sldIdLst>
    <p:sldId id="782" r:id="rId2"/>
    <p:sldId id="783" r:id="rId3"/>
    <p:sldId id="1327" r:id="rId4"/>
    <p:sldId id="1097" r:id="rId5"/>
    <p:sldId id="1289" r:id="rId6"/>
    <p:sldId id="1347" r:id="rId7"/>
    <p:sldId id="1368" r:id="rId8"/>
    <p:sldId id="1349" r:id="rId9"/>
    <p:sldId id="1369" r:id="rId10"/>
    <p:sldId id="1370" r:id="rId11"/>
    <p:sldId id="1361" r:id="rId12"/>
    <p:sldId id="1352" r:id="rId13"/>
    <p:sldId id="1362" r:id="rId14"/>
    <p:sldId id="1363" r:id="rId15"/>
    <p:sldId id="1354" r:id="rId16"/>
    <p:sldId id="1371" r:id="rId17"/>
    <p:sldId id="1365" r:id="rId18"/>
    <p:sldId id="1366" r:id="rId19"/>
    <p:sldId id="1357" r:id="rId20"/>
    <p:sldId id="1372" r:id="rId21"/>
    <p:sldId id="1315" r:id="rId22"/>
    <p:sldId id="1316" r:id="rId23"/>
  </p:sldIdLst>
  <p:sldSz cx="9144000" cy="6858000" type="screen4x3"/>
  <p:notesSz cx="6797675" cy="987425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292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DA90"/>
    <a:srgbClr val="FDEADA"/>
    <a:srgbClr val="E6E6E6"/>
    <a:srgbClr val="FF0000"/>
    <a:srgbClr val="F6D68B"/>
    <a:srgbClr val="336600"/>
    <a:srgbClr val="339933"/>
    <a:srgbClr val="FFFFCC"/>
    <a:srgbClr val="C99447"/>
    <a:srgbClr val="2AD0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6" autoAdjust="0"/>
    <p:restoredTop sz="96909" autoAdjust="0"/>
  </p:normalViewPr>
  <p:slideViewPr>
    <p:cSldViewPr>
      <p:cViewPr>
        <p:scale>
          <a:sx n="100" d="100"/>
          <a:sy n="100" d="100"/>
        </p:scale>
        <p:origin x="-1764" y="-474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10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07077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6" y="0"/>
            <a:ext cx="2944813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0275" y="741363"/>
            <a:ext cx="4937125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89993"/>
            <a:ext cx="5438775" cy="4443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2784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BCA7C2-A0FB-422D-9DDA-4CDEEDEC987F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46484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9" y="878381"/>
            <a:ext cx="1521449" cy="519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5" name="직사각형 4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243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899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4005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77232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33019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30255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350972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12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7.png"/><Relationship Id="rId5" Type="http://schemas.openxmlformats.org/officeDocument/2006/relationships/image" Target="../media/image19.png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21.png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6.png"/><Relationship Id="rId10" Type="http://schemas.openxmlformats.org/officeDocument/2006/relationships/image" Target="../media/image12.png"/><Relationship Id="rId4" Type="http://schemas.openxmlformats.org/officeDocument/2006/relationships/image" Target="../media/image25.pn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7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28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1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8.png"/><Relationship Id="rId9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7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cdata2.tsherpa.co.kr/tsherpa/MultiMedia/Flash/2020/curri/index.html?flashxmlnum=yrhj07&amp;classa=A8-C1-41-MM-MM-04-02-08-0-0-0-0&amp;classno=MM_41_04/suh_0401_01_0008/suh_0401_01_0008_302_1.html" TargetMode="External"/><Relationship Id="rId4" Type="http://schemas.openxmlformats.org/officeDocument/2006/relationships/hyperlink" Target="https://cdata2.tsherpa.co.kr/tsherpa/MultiMedia/Flash/2020/curri/index.html?flashxmlnum=yuni4856&amp;classa=A8-C1-31-MM-MM-04-02-08-0-0-0-0&amp;classno=MM_31_04/suh_0301_01_0008/suh_0301_01_0008_401_1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7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0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324108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03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842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92601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4301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9216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2022.1.14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김범수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2022.1.19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2022.01.24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 및 수정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176793"/>
              </p:ext>
            </p:extLst>
          </p:nvPr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176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080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수학팀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576732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4995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suh_h_0401_02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 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수학의 힘을 키워요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suh_h_0401_02_0010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683568" y="1003411"/>
            <a:ext cx="5509624" cy="4261793"/>
            <a:chOff x="1151620" y="1626083"/>
            <a:chExt cx="4611545" cy="3567113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6414" y="1626083"/>
              <a:ext cx="4476751" cy="3567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4B1F69A5-DEFB-4709-B6D8-4108A4C9B100}"/>
                </a:ext>
              </a:extLst>
            </p:cNvPr>
            <p:cNvSpPr txBox="1"/>
            <p:nvPr/>
          </p:nvSpPr>
          <p:spPr>
            <a:xfrm>
              <a:off x="2148426" y="1670826"/>
              <a:ext cx="2340132" cy="454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latin typeface="맑은 고딕" pitchFamily="50" charset="-127"/>
                  <a:ea typeface="맑은 고딕" pitchFamily="50" charset="-127"/>
                </a:rPr>
                <a:t>꿀벌이 </a:t>
              </a:r>
              <a:r>
                <a:rPr lang="en-US" altLang="ko-KR" spc="-150" dirty="0">
                  <a:latin typeface="맑은 고딕" pitchFamily="50" charset="-127"/>
                  <a:ea typeface="맑은 고딕" pitchFamily="50" charset="-127"/>
                </a:rPr>
                <a:t>4</a:t>
              </a:r>
              <a:r>
                <a:rPr lang="ko-KR" altLang="en-US" spc="-150" dirty="0">
                  <a:latin typeface="맑은 고딕" pitchFamily="50" charset="-127"/>
                  <a:ea typeface="맑은 고딕" pitchFamily="50" charset="-127"/>
                </a:rPr>
                <a:t>개의 꽃을 </a:t>
              </a:r>
              <a:r>
                <a:rPr lang="ko-KR" altLang="en-US" spc="-150" dirty="0" smtClean="0">
                  <a:latin typeface="맑은 고딕" pitchFamily="50" charset="-127"/>
                  <a:ea typeface="맑은 고딕" pitchFamily="50" charset="-127"/>
                </a:rPr>
                <a:t>모두</a:t>
              </a:r>
              <a:endParaRPr lang="en-US" altLang="ko-KR" spc="-15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pc="-150" dirty="0" smtClean="0">
                  <a:latin typeface="맑은 고딕" pitchFamily="50" charset="-127"/>
                  <a:ea typeface="맑은 고딕" pitchFamily="50" charset="-127"/>
                </a:rPr>
                <a:t>지나가게 </a:t>
              </a:r>
              <a:r>
                <a:rPr lang="ko-KR" altLang="en-US" spc="-150" dirty="0">
                  <a:latin typeface="맑은 고딕" pitchFamily="50" charset="-127"/>
                  <a:ea typeface="맑은 고딕" pitchFamily="50" charset="-127"/>
                </a:rPr>
                <a:t>하려면 </a:t>
              </a:r>
              <a:r>
                <a:rPr lang="ko-KR" altLang="en-US" spc="-150" dirty="0" smtClean="0">
                  <a:latin typeface="맑은 고딕" pitchFamily="50" charset="-127"/>
                  <a:ea typeface="맑은 고딕" pitchFamily="50" charset="-127"/>
                </a:rPr>
                <a:t>안내판을</a:t>
              </a:r>
              <a:endParaRPr lang="en-US" altLang="ko-KR" spc="-15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pc="-150" dirty="0" smtClean="0">
                  <a:latin typeface="맑은 고딕" pitchFamily="50" charset="-127"/>
                  <a:ea typeface="맑은 고딕" pitchFamily="50" charset="-127"/>
                </a:rPr>
                <a:t>어떻게 </a:t>
              </a:r>
              <a:r>
                <a:rPr lang="ko-KR" altLang="en-US" spc="-150" dirty="0">
                  <a:latin typeface="맑은 고딕" pitchFamily="50" charset="-127"/>
                  <a:ea typeface="맑은 고딕" pitchFamily="50" charset="-127"/>
                </a:rPr>
                <a:t>배열해야 할까</a:t>
              </a:r>
              <a:r>
                <a:rPr lang="en-US" altLang="ko-KR" spc="-150" dirty="0">
                  <a:latin typeface="맑은 고딕" pitchFamily="50" charset="-127"/>
                  <a:ea typeface="맑은 고딕" pitchFamily="50" charset="-127"/>
                </a:rPr>
                <a:t>?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4B1F69A5-DEFB-4709-B6D8-4108A4C9B100}"/>
                </a:ext>
              </a:extLst>
            </p:cNvPr>
            <p:cNvSpPr txBox="1"/>
            <p:nvPr/>
          </p:nvSpPr>
          <p:spPr>
            <a:xfrm>
              <a:off x="1151620" y="3597751"/>
              <a:ext cx="905158" cy="454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 smtClean="0">
                  <a:latin typeface="맑은 고딕" pitchFamily="50" charset="-127"/>
                  <a:ea typeface="맑은 고딕" pitchFamily="50" charset="-127"/>
                </a:rPr>
                <a:t>삼각형의</a:t>
              </a:r>
              <a:endParaRPr lang="en-US" altLang="ko-KR" spc="-15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pc="-150" dirty="0" smtClean="0">
                  <a:latin typeface="맑은 고딕" pitchFamily="50" charset="-127"/>
                  <a:ea typeface="맑은 고딕" pitchFamily="50" charset="-127"/>
                </a:rPr>
                <a:t>세 각의 크기는</a:t>
              </a:r>
              <a:endParaRPr lang="en-US" altLang="ko-KR" spc="-15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pc="-150" dirty="0" smtClean="0">
                  <a:latin typeface="맑은 고딕" pitchFamily="50" charset="-127"/>
                  <a:ea typeface="맑은 고딕" pitchFamily="50" charset="-127"/>
                </a:rPr>
                <a:t>모두 </a:t>
              </a:r>
              <a:r>
                <a:rPr lang="en-US" altLang="ko-KR" spc="-150" dirty="0" smtClean="0">
                  <a:latin typeface="맑은 고딕" pitchFamily="50" charset="-127"/>
                  <a:ea typeface="맑은 고딕" pitchFamily="50" charset="-127"/>
                </a:rPr>
                <a:t>60°</a:t>
              </a:r>
              <a:r>
                <a:rPr lang="ko-KR" altLang="en-US" spc="-150" dirty="0" smtClean="0">
                  <a:latin typeface="맑은 고딕" pitchFamily="50" charset="-127"/>
                  <a:ea typeface="맑은 고딕" pitchFamily="50" charset="-127"/>
                </a:rPr>
                <a:t>야</a:t>
              </a:r>
              <a:r>
                <a:rPr lang="en-US" altLang="ko-KR" spc="-15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en-US" altLang="ko-KR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7" y="908720"/>
            <a:ext cx="12763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타원 11"/>
          <p:cNvSpPr/>
          <p:nvPr/>
        </p:nvSpPr>
        <p:spPr>
          <a:xfrm>
            <a:off x="71500" y="106895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729762" y="98484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86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확대 버튼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확대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축소 기능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 위에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안에 텍스트 크기 조절하여 텍스트 삽입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25509" y="5319987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35796" y="5331575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541" y="5380261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322" y="5386537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suh_h_0401_02_0010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2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각도</a:t>
            </a:r>
          </a:p>
        </p:txBody>
      </p:sp>
      <p:sp>
        <p:nvSpPr>
          <p:cNvPr id="22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10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</p:spTree>
    <p:extLst>
      <p:ext uri="{BB962C8B-B14F-4D97-AF65-F5344CB8AC3E}">
        <p14:creationId xmlns:p14="http://schemas.microsoft.com/office/powerpoint/2010/main" val="3874755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꿀벌이 꽃을 모두 지나가도록 안내판을 배열해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823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예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약물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처음부터 나타나지 않음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칸 클릭 시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6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각도</a:t>
            </a:r>
          </a:p>
        </p:txBody>
      </p:sp>
      <p:sp>
        <p:nvSpPr>
          <p:cNvPr id="8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10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5786" y="1549763"/>
            <a:ext cx="6568441" cy="407548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6624228" y="1556792"/>
            <a:ext cx="283788" cy="1980220"/>
            <a:chOff x="6607641" y="836712"/>
            <a:chExt cx="397043" cy="1821803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6607641" y="1304763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계획</a:t>
              </a: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607645" y="836712"/>
              <a:ext cx="397039" cy="426288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</a:t>
              </a: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6607642" y="1768494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</a:t>
              </a: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6607642" y="2232227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반성</a:t>
              </a:r>
            </a:p>
          </p:txBody>
        </p:sp>
      </p:grpSp>
      <p:sp>
        <p:nvSpPr>
          <p:cNvPr id="41" name="TextBox 43"/>
          <p:cNvSpPr txBox="1"/>
          <p:nvPr/>
        </p:nvSpPr>
        <p:spPr>
          <a:xfrm>
            <a:off x="389044" y="1700808"/>
            <a:ext cx="614515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300" dirty="0">
                <a:latin typeface="맑은 고딕" pitchFamily="50" charset="-127"/>
                <a:ea typeface="맑은 고딕" pitchFamily="50" charset="-127"/>
              </a:rPr>
              <a:t>꿀벌이 다니는 길과 관련하여 더 알 수 있는 정보를 찾아보세요</a:t>
            </a:r>
            <a:r>
              <a:rPr lang="en-US" altLang="ko-KR" sz="1900" spc="-3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361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직사각형 44"/>
          <p:cNvSpPr/>
          <p:nvPr/>
        </p:nvSpPr>
        <p:spPr bwMode="auto">
          <a:xfrm>
            <a:off x="440395" y="2266210"/>
            <a:ext cx="5945996" cy="44271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꿀벌이 지나가는 길은 삼각형으로 이루어져 있습니다</a:t>
            </a:r>
            <a:r>
              <a:rPr kumimoji="1" lang="en-US" altLang="ko-KR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6101" y="2072717"/>
            <a:ext cx="360000" cy="355000"/>
          </a:xfrm>
          <a:prstGeom prst="rect">
            <a:avLst/>
          </a:prstGeom>
        </p:spPr>
      </p:pic>
      <p:sp>
        <p:nvSpPr>
          <p:cNvPr id="47" name="타원 46"/>
          <p:cNvSpPr/>
          <p:nvPr/>
        </p:nvSpPr>
        <p:spPr>
          <a:xfrm>
            <a:off x="5400092" y="509891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43"/>
          <p:cNvSpPr txBox="1"/>
          <p:nvPr/>
        </p:nvSpPr>
        <p:spPr>
          <a:xfrm>
            <a:off x="389044" y="3645024"/>
            <a:ext cx="6145156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꿀벌이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개의 꽃을 모두 지나갈 수 있는 길은 몇 가지나 있을까요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784874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직사각형 56"/>
          <p:cNvSpPr/>
          <p:nvPr/>
        </p:nvSpPr>
        <p:spPr bwMode="auto">
          <a:xfrm>
            <a:off x="467544" y="4356953"/>
            <a:ext cx="5740069" cy="43686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9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    다양한 </a:t>
            </a:r>
            <a:r>
              <a:rPr lang="ko-KR" altLang="en-US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길이 있을 것 같습니다</a:t>
            </a:r>
            <a:r>
              <a:rPr lang="en-US" altLang="ko-KR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6391" y="4149080"/>
            <a:ext cx="360000" cy="355000"/>
          </a:xfrm>
          <a:prstGeom prst="rect">
            <a:avLst/>
          </a:prstGeom>
        </p:spPr>
      </p:pic>
      <p:pic>
        <p:nvPicPr>
          <p:cNvPr id="49" name="Picture 11">
            <a:extLst>
              <a:ext uri="{FF2B5EF4-FFF2-40B4-BE49-F238E27FC236}">
                <a16:creationId xmlns="" xmlns:a16="http://schemas.microsoft.com/office/drawing/2014/main" id="{298C664C-1677-4B3F-B5CC-E6CD5964C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298" y="5319347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14">
            <a:extLst>
              <a:ext uri="{FF2B5EF4-FFF2-40B4-BE49-F238E27FC236}">
                <a16:creationId xmlns="" xmlns:a16="http://schemas.microsoft.com/office/drawing/2014/main" id="{1AC4A12D-CA09-44E9-9059-5C6C651D7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802" y="531934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12">
            <a:extLst>
              <a:ext uri="{FF2B5EF4-FFF2-40B4-BE49-F238E27FC236}">
                <a16:creationId xmlns="" xmlns:a16="http://schemas.microsoft.com/office/drawing/2014/main" id="{4838F78F-D778-4A48-96CA-FFEC1E2CD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57312" y="5373216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13">
            <a:extLst>
              <a:ext uri="{FF2B5EF4-FFF2-40B4-BE49-F238E27FC236}">
                <a16:creationId xmlns="" xmlns:a16="http://schemas.microsoft.com/office/drawing/2014/main" id="{FCF39C4A-A9AF-4F36-8FBF-6700199B2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97837" y="537612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직사각형 59">
            <a:extLst>
              <a:ext uri="{FF2B5EF4-FFF2-40B4-BE49-F238E27FC236}">
                <a16:creationId xmlns="" xmlns:a16="http://schemas.microsoft.com/office/drawing/2014/main" id="{9D43F71B-904B-4442-8914-361941F6D04D}"/>
              </a:ext>
            </a:extLst>
          </p:cNvPr>
          <p:cNvSpPr/>
          <p:nvPr/>
        </p:nvSpPr>
        <p:spPr bwMode="auto">
          <a:xfrm>
            <a:off x="440395" y="2878278"/>
            <a:ext cx="5945996" cy="44271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길에 있는 각도를 재어 보니 모두 </a:t>
            </a:r>
            <a:r>
              <a:rPr kumimoji="1" lang="en-US" altLang="ko-KR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60</a:t>
            </a:r>
            <a:r>
              <a: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˚입니다</a:t>
            </a:r>
            <a:r>
              <a:rPr kumimoji="1" lang="en-US" altLang="ko-KR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="" xmlns:a16="http://schemas.microsoft.com/office/drawing/2014/main" id="{FC76617B-EBF5-4950-B165-8A708C652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5917" y="2698308"/>
            <a:ext cx="360000" cy="355000"/>
          </a:xfrm>
          <a:prstGeom prst="rect">
            <a:avLst/>
          </a:prstGeom>
        </p:spPr>
      </p:pic>
      <p:pic>
        <p:nvPicPr>
          <p:cNvPr id="62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31" y="4459836"/>
            <a:ext cx="285461" cy="229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타원 62"/>
          <p:cNvSpPr/>
          <p:nvPr/>
        </p:nvSpPr>
        <p:spPr>
          <a:xfrm>
            <a:off x="365820" y="431378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810" y="1236683"/>
            <a:ext cx="977453" cy="33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5" name="그룹 64"/>
          <p:cNvGrpSpPr/>
          <p:nvPr/>
        </p:nvGrpSpPr>
        <p:grpSpPr>
          <a:xfrm>
            <a:off x="5577449" y="908720"/>
            <a:ext cx="1226799" cy="307902"/>
            <a:chOff x="5253413" y="2035940"/>
            <a:chExt cx="1226799" cy="307902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TextBox 43"/>
            <p:cNvSpPr txBox="1"/>
            <p:nvPr/>
          </p:nvSpPr>
          <p:spPr>
            <a:xfrm>
              <a:off x="5488929" y="2078162"/>
              <a:ext cx="95527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100" spc="-150" dirty="0" smtClean="0">
                  <a:latin typeface="맑은 고딕" pitchFamily="50" charset="-127"/>
                  <a:ea typeface="맑은 고딕" pitchFamily="50" charset="-127"/>
                </a:rPr>
                <a:t>175 </a:t>
              </a:r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10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6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suh_h_0401_02_0010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0159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꿀벌이 꽃을 모두 지나가도록 안내판을 배열해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400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약물 사용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삽입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suh_h_0401_02_0010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6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각도</a:t>
            </a:r>
          </a:p>
        </p:txBody>
      </p:sp>
      <p:sp>
        <p:nvSpPr>
          <p:cNvPr id="8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10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5786" y="1549763"/>
            <a:ext cx="6568441" cy="407548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6624228" y="1556792"/>
            <a:ext cx="283788" cy="1980220"/>
            <a:chOff x="6607641" y="836712"/>
            <a:chExt cx="397043" cy="1821803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6607641" y="1304763"/>
              <a:ext cx="397039" cy="426288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계획</a:t>
              </a: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607645" y="836712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</a:t>
              </a: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6607642" y="1768494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</a:t>
              </a: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6607642" y="2232227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반성</a:t>
              </a:r>
            </a:p>
          </p:txBody>
        </p:sp>
      </p:grpSp>
      <p:sp>
        <p:nvSpPr>
          <p:cNvPr id="41" name="TextBox 43"/>
          <p:cNvSpPr txBox="1"/>
          <p:nvPr/>
        </p:nvSpPr>
        <p:spPr>
          <a:xfrm>
            <a:off x="389044" y="1700808"/>
            <a:ext cx="614515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단순한 문제부터 해결해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3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331162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2_powerup_page2_ex1.svg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\app\resource\contents\lesson02\ops\2\images\2_powerup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6" name="Picture 2">
            <a:extLst>
              <a:ext uri="{FF2B5EF4-FFF2-40B4-BE49-F238E27FC236}">
                <a16:creationId xmlns="" xmlns:a16="http://schemas.microsoft.com/office/drawing/2014/main" id="{99A07057-8D23-4868-84EA-B06417B3A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28" y="2150503"/>
            <a:ext cx="366532" cy="29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6B4A76D-79E7-4971-BFFA-270E84F53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578" y="2569599"/>
            <a:ext cx="3947118" cy="2733646"/>
          </a:xfrm>
          <a:prstGeom prst="rect">
            <a:avLst/>
          </a:prstGeom>
        </p:spPr>
      </p:pic>
      <p:sp>
        <p:nvSpPr>
          <p:cNvPr id="77" name="TextBox 43">
            <a:extLst>
              <a:ext uri="{FF2B5EF4-FFF2-40B4-BE49-F238E27FC236}">
                <a16:creationId xmlns="" xmlns:a16="http://schemas.microsoft.com/office/drawing/2014/main" id="{71C53CC3-64CD-4434-AA0C-E420DFF64AB1}"/>
              </a:ext>
            </a:extLst>
          </p:cNvPr>
          <p:cNvSpPr txBox="1"/>
          <p:nvPr/>
        </p:nvSpPr>
        <p:spPr>
          <a:xfrm>
            <a:off x="755576" y="2096852"/>
            <a:ext cx="5688632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꿀벌이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개의 꽃을 모두 지나가도록 안내판을 배열해 봅시다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2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07" y="5352382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554" y="5419572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1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850" y="5352382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84480" y="5406251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32305" y="5409158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82326" y="5409158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타원 45"/>
          <p:cNvSpPr/>
          <p:nvPr/>
        </p:nvSpPr>
        <p:spPr>
          <a:xfrm>
            <a:off x="253765" y="211558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2023822" y="519208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5784998" y="520018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810" y="1236683"/>
            <a:ext cx="977453" cy="33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" name="그룹 50"/>
          <p:cNvGrpSpPr/>
          <p:nvPr/>
        </p:nvGrpSpPr>
        <p:grpSpPr>
          <a:xfrm>
            <a:off x="5577449" y="908720"/>
            <a:ext cx="1226799" cy="307902"/>
            <a:chOff x="5253413" y="2035940"/>
            <a:chExt cx="1226799" cy="307902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TextBox 43"/>
            <p:cNvSpPr txBox="1"/>
            <p:nvPr/>
          </p:nvSpPr>
          <p:spPr>
            <a:xfrm>
              <a:off x="5488929" y="2078162"/>
              <a:ext cx="95527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100" spc="-150" dirty="0" smtClean="0">
                  <a:latin typeface="맑은 고딕" pitchFamily="50" charset="-127"/>
                  <a:ea typeface="맑은 고딕" pitchFamily="50" charset="-127"/>
                </a:rPr>
                <a:t>175 </a:t>
              </a:r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10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432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꿀벌이 꽃을 모두 지나가도록 안내판을 배열해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suh_h_0401_02_0010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6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각도</a:t>
            </a:r>
          </a:p>
        </p:txBody>
      </p:sp>
      <p:sp>
        <p:nvSpPr>
          <p:cNvPr id="8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10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5786" y="1549763"/>
            <a:ext cx="6568441" cy="407548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6624228" y="1556792"/>
            <a:ext cx="283788" cy="1980220"/>
            <a:chOff x="6607641" y="836712"/>
            <a:chExt cx="397043" cy="1821803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6607641" y="1304763"/>
              <a:ext cx="397039" cy="426288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계획</a:t>
              </a: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607645" y="836712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</a:t>
              </a: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6607642" y="1768494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</a:t>
              </a: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6607642" y="2232227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반성</a:t>
              </a:r>
            </a:p>
          </p:txBody>
        </p:sp>
      </p:grpSp>
      <p:sp>
        <p:nvSpPr>
          <p:cNvPr id="41" name="TextBox 43"/>
          <p:cNvSpPr txBox="1"/>
          <p:nvPr/>
        </p:nvSpPr>
        <p:spPr>
          <a:xfrm>
            <a:off x="389044" y="1700808"/>
            <a:ext cx="614515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단순한 문제부터 해결해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7" name="TextBox 43">
            <a:extLst>
              <a:ext uri="{FF2B5EF4-FFF2-40B4-BE49-F238E27FC236}">
                <a16:creationId xmlns="" xmlns:a16="http://schemas.microsoft.com/office/drawing/2014/main" id="{71C53CC3-64CD-4434-AA0C-E420DFF64AB1}"/>
              </a:ext>
            </a:extLst>
          </p:cNvPr>
          <p:cNvSpPr txBox="1"/>
          <p:nvPr/>
        </p:nvSpPr>
        <p:spPr>
          <a:xfrm>
            <a:off x="813122" y="2144178"/>
            <a:ext cx="5688632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지나가는 경로를 표시합니다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B6F503C-2030-423A-B242-A100CB091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233" y="2625580"/>
            <a:ext cx="3771843" cy="2603619"/>
          </a:xfrm>
          <a:prstGeom prst="rect">
            <a:avLst/>
          </a:prstGeom>
        </p:spPr>
      </p:pic>
      <p:pic>
        <p:nvPicPr>
          <p:cNvPr id="47" name="Picture 26">
            <a:extLst>
              <a:ext uri="{FF2B5EF4-FFF2-40B4-BE49-F238E27FC236}">
                <a16:creationId xmlns="" xmlns:a16="http://schemas.microsoft.com/office/drawing/2014/main" id="{467DECF5-8D80-4738-B171-1CE75D641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88" y="2129877"/>
            <a:ext cx="393612" cy="39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4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032825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2_powerup_page2_ex2.svg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\app\resource\contents\lesson02\ops\2\images\2_powerup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5" name="타원 74"/>
          <p:cNvSpPr/>
          <p:nvPr/>
        </p:nvSpPr>
        <p:spPr>
          <a:xfrm>
            <a:off x="253765" y="211558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5784998" y="520018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약물 사용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810" y="1236683"/>
            <a:ext cx="977453" cy="33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1" name="그룹 80"/>
          <p:cNvGrpSpPr/>
          <p:nvPr/>
        </p:nvGrpSpPr>
        <p:grpSpPr>
          <a:xfrm>
            <a:off x="5577449" y="908720"/>
            <a:ext cx="1226799" cy="307902"/>
            <a:chOff x="5253413" y="2035940"/>
            <a:chExt cx="1226799" cy="307902"/>
          </a:xfrm>
        </p:grpSpPr>
        <p:pic>
          <p:nvPicPr>
            <p:cNvPr id="82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3" name="TextBox 43"/>
            <p:cNvSpPr txBox="1"/>
            <p:nvPr/>
          </p:nvSpPr>
          <p:spPr>
            <a:xfrm>
              <a:off x="5488929" y="2078162"/>
              <a:ext cx="95527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100" spc="-150" dirty="0" smtClean="0">
                  <a:latin typeface="맑은 고딕" pitchFamily="50" charset="-127"/>
                  <a:ea typeface="맑은 고딕" pitchFamily="50" charset="-127"/>
                </a:rPr>
                <a:t>175 </a:t>
              </a:r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10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066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꿀벌이 꽃을 모두 지나가도록 안내판을 배열해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86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삽화 위에 텍스트 삽입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화살표 약물 사용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suh_h_0401_02_0010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6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각도</a:t>
            </a:r>
          </a:p>
        </p:txBody>
      </p:sp>
      <p:sp>
        <p:nvSpPr>
          <p:cNvPr id="8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10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5786" y="1549763"/>
            <a:ext cx="6568441" cy="407548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5" name="그룹 34"/>
          <p:cNvGrpSpPr/>
          <p:nvPr/>
        </p:nvGrpSpPr>
        <p:grpSpPr>
          <a:xfrm>
            <a:off x="6624228" y="1556792"/>
            <a:ext cx="283788" cy="1980220"/>
            <a:chOff x="6607641" y="836712"/>
            <a:chExt cx="397043" cy="1821803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6607641" y="1304763"/>
              <a:ext cx="397039" cy="426288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계획</a:t>
              </a: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607645" y="836712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</a:t>
              </a: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6607642" y="1768494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</a:t>
              </a: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6607642" y="2232227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반성</a:t>
              </a:r>
            </a:p>
          </p:txBody>
        </p:sp>
      </p:grpSp>
      <p:sp>
        <p:nvSpPr>
          <p:cNvPr id="41" name="TextBox 43"/>
          <p:cNvSpPr txBox="1"/>
          <p:nvPr/>
        </p:nvSpPr>
        <p:spPr>
          <a:xfrm>
            <a:off x="389044" y="1700808"/>
            <a:ext cx="614515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단순한 문제부터 해결해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7" name="TextBox 43">
            <a:extLst>
              <a:ext uri="{FF2B5EF4-FFF2-40B4-BE49-F238E27FC236}">
                <a16:creationId xmlns="" xmlns:a16="http://schemas.microsoft.com/office/drawing/2014/main" id="{71C53CC3-64CD-4434-AA0C-E420DFF64AB1}"/>
              </a:ext>
            </a:extLst>
          </p:cNvPr>
          <p:cNvSpPr txBox="1"/>
          <p:nvPr/>
        </p:nvSpPr>
        <p:spPr>
          <a:xfrm>
            <a:off x="791580" y="2132856"/>
            <a:ext cx="5760640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경로를 알 수 있도록 안내판의 빈칸을 채우고 배열합니다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2" name="Picture 27">
            <a:extLst>
              <a:ext uri="{FF2B5EF4-FFF2-40B4-BE49-F238E27FC236}">
                <a16:creationId xmlns="" xmlns:a16="http://schemas.microsoft.com/office/drawing/2014/main" id="{2D30917E-2BCE-461F-8BD4-768885187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38" y="2132856"/>
            <a:ext cx="376099" cy="38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632C8D2-F2FE-4236-9233-0C9109C2171F}"/>
              </a:ext>
            </a:extLst>
          </p:cNvPr>
          <p:cNvSpPr/>
          <p:nvPr/>
        </p:nvSpPr>
        <p:spPr>
          <a:xfrm>
            <a:off x="115384" y="2569598"/>
            <a:ext cx="172136" cy="25848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4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708596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2_powerup_page2_ex3.svg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\app\resource\contents\lesson02\ops\2\images\2_powerup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05" y="2569015"/>
            <a:ext cx="5323860" cy="2480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TextBox 53"/>
          <p:cNvSpPr txBox="1"/>
          <p:nvPr/>
        </p:nvSpPr>
        <p:spPr>
          <a:xfrm>
            <a:off x="1187624" y="4136159"/>
            <a:ext cx="929289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앞으로</a:t>
            </a:r>
          </a:p>
        </p:txBody>
      </p:sp>
      <p:sp>
        <p:nvSpPr>
          <p:cNvPr id="76" name="TextBox 53"/>
          <p:cNvSpPr txBox="1"/>
          <p:nvPr/>
        </p:nvSpPr>
        <p:spPr>
          <a:xfrm>
            <a:off x="1432418" y="4509120"/>
            <a:ext cx="821513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600" smtClean="0">
                <a:latin typeface="맑은 고딕" pitchFamily="50" charset="-127"/>
                <a:ea typeface="맑은 고딕" pitchFamily="50" charset="-127"/>
              </a:rPr>
              <a:t>칸 이동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958987" y="4265376"/>
            <a:ext cx="510273" cy="537565"/>
            <a:chOff x="5832160" y="1660849"/>
            <a:chExt cx="510273" cy="537565"/>
          </a:xfrm>
        </p:grpSpPr>
        <p:sp>
          <p:nvSpPr>
            <p:cNvPr id="89" name="직사각형 88"/>
            <p:cNvSpPr/>
            <p:nvPr/>
          </p:nvSpPr>
          <p:spPr bwMode="auto">
            <a:xfrm>
              <a:off x="6012160" y="1833284"/>
              <a:ext cx="330273" cy="3651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3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90" name="그림 89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32160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91" name="TextBox 53"/>
          <p:cNvSpPr txBox="1"/>
          <p:nvPr/>
        </p:nvSpPr>
        <p:spPr>
          <a:xfrm>
            <a:off x="4899159" y="4124304"/>
            <a:ext cx="929289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앞으로</a:t>
            </a:r>
          </a:p>
        </p:txBody>
      </p:sp>
      <p:sp>
        <p:nvSpPr>
          <p:cNvPr id="92" name="TextBox 53"/>
          <p:cNvSpPr txBox="1"/>
          <p:nvPr/>
        </p:nvSpPr>
        <p:spPr>
          <a:xfrm>
            <a:off x="5143953" y="4497265"/>
            <a:ext cx="821513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600" smtClean="0">
                <a:latin typeface="맑은 고딕" pitchFamily="50" charset="-127"/>
                <a:ea typeface="맑은 고딕" pitchFamily="50" charset="-127"/>
              </a:rPr>
              <a:t>칸 이동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4670522" y="4253521"/>
            <a:ext cx="510273" cy="537565"/>
            <a:chOff x="5832160" y="1660849"/>
            <a:chExt cx="510273" cy="537565"/>
          </a:xfrm>
        </p:grpSpPr>
        <p:sp>
          <p:nvSpPr>
            <p:cNvPr id="94" name="직사각형 93"/>
            <p:cNvSpPr/>
            <p:nvPr/>
          </p:nvSpPr>
          <p:spPr bwMode="auto">
            <a:xfrm>
              <a:off x="6012160" y="1833284"/>
              <a:ext cx="330273" cy="3651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2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95" name="그림 94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32160" y="1660849"/>
              <a:ext cx="360000" cy="355000"/>
            </a:xfrm>
            <a:prstGeom prst="rect">
              <a:avLst/>
            </a:prstGeom>
          </p:spPr>
        </p:pic>
      </p:grpSp>
      <p:pic>
        <p:nvPicPr>
          <p:cNvPr id="96" name="Picture 3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345348"/>
            <a:ext cx="270692" cy="263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3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972" y="4311289"/>
            <a:ext cx="270692" cy="263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8" name="TextBox 53"/>
          <p:cNvSpPr txBox="1"/>
          <p:nvPr/>
        </p:nvSpPr>
        <p:spPr>
          <a:xfrm>
            <a:off x="3261143" y="4158615"/>
            <a:ext cx="821513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쪽으로</a:t>
            </a:r>
          </a:p>
        </p:txBody>
      </p:sp>
      <p:grpSp>
        <p:nvGrpSpPr>
          <p:cNvPr id="99" name="그룹 98"/>
          <p:cNvGrpSpPr/>
          <p:nvPr/>
        </p:nvGrpSpPr>
        <p:grpSpPr>
          <a:xfrm>
            <a:off x="2837591" y="3914871"/>
            <a:ext cx="510273" cy="537565"/>
            <a:chOff x="5832160" y="1660849"/>
            <a:chExt cx="510273" cy="537565"/>
          </a:xfrm>
        </p:grpSpPr>
        <p:sp>
          <p:nvSpPr>
            <p:cNvPr id="100" name="직사각형 99"/>
            <p:cNvSpPr/>
            <p:nvPr/>
          </p:nvSpPr>
          <p:spPr bwMode="auto">
            <a:xfrm>
              <a:off x="6012160" y="1833284"/>
              <a:ext cx="330273" cy="3651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왼</a:t>
              </a:r>
            </a:p>
          </p:txBody>
        </p:sp>
        <p:pic>
          <p:nvPicPr>
            <p:cNvPr id="101" name="그림 100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32160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102" name="TextBox 53"/>
          <p:cNvSpPr txBox="1"/>
          <p:nvPr/>
        </p:nvSpPr>
        <p:spPr>
          <a:xfrm>
            <a:off x="3455876" y="4517410"/>
            <a:ext cx="576064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°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돌기</a:t>
            </a:r>
          </a:p>
        </p:txBody>
      </p:sp>
      <p:grpSp>
        <p:nvGrpSpPr>
          <p:cNvPr id="103" name="그룹 102"/>
          <p:cNvGrpSpPr/>
          <p:nvPr/>
        </p:nvGrpSpPr>
        <p:grpSpPr>
          <a:xfrm>
            <a:off x="2843808" y="4273666"/>
            <a:ext cx="570693" cy="537565"/>
            <a:chOff x="5832160" y="1660849"/>
            <a:chExt cx="570693" cy="537565"/>
          </a:xfrm>
        </p:grpSpPr>
        <p:sp>
          <p:nvSpPr>
            <p:cNvPr id="104" name="직사각형 103"/>
            <p:cNvSpPr/>
            <p:nvPr/>
          </p:nvSpPr>
          <p:spPr bwMode="auto">
            <a:xfrm>
              <a:off x="6012161" y="1833284"/>
              <a:ext cx="390692" cy="3651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60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05" name="그림 104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32160" y="1660849"/>
              <a:ext cx="360000" cy="355000"/>
            </a:xfrm>
            <a:prstGeom prst="rect">
              <a:avLst/>
            </a:prstGeom>
          </p:spPr>
        </p:pic>
      </p:grpSp>
      <p:pic>
        <p:nvPicPr>
          <p:cNvPr id="106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361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7" name="타원 106"/>
          <p:cNvSpPr/>
          <p:nvPr/>
        </p:nvSpPr>
        <p:spPr>
          <a:xfrm>
            <a:off x="5400092" y="509891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8" name="타원 107"/>
          <p:cNvSpPr/>
          <p:nvPr/>
        </p:nvSpPr>
        <p:spPr>
          <a:xfrm>
            <a:off x="639387" y="258599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2335499" y="412761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810" y="1236683"/>
            <a:ext cx="977453" cy="33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1" name="그룹 110"/>
          <p:cNvGrpSpPr/>
          <p:nvPr/>
        </p:nvGrpSpPr>
        <p:grpSpPr>
          <a:xfrm>
            <a:off x="5577449" y="908720"/>
            <a:ext cx="1226799" cy="307902"/>
            <a:chOff x="5253413" y="2035940"/>
            <a:chExt cx="1226799" cy="307902"/>
          </a:xfrm>
        </p:grpSpPr>
        <p:pic>
          <p:nvPicPr>
            <p:cNvPr id="112" name="Picture 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3" name="TextBox 43"/>
            <p:cNvSpPr txBox="1"/>
            <p:nvPr/>
          </p:nvSpPr>
          <p:spPr>
            <a:xfrm>
              <a:off x="5488929" y="2078162"/>
              <a:ext cx="95527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100" spc="-150" dirty="0" smtClean="0">
                  <a:latin typeface="맑은 고딕" pitchFamily="50" charset="-127"/>
                  <a:ea typeface="맑은 고딕" pitchFamily="50" charset="-127"/>
                </a:rPr>
                <a:t>175 </a:t>
              </a:r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10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1012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꿀벌이 꽃을 모두 지나가도록 안내판을 배열해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92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 시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 팝업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창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6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각도</a:t>
            </a:r>
          </a:p>
        </p:txBody>
      </p:sp>
      <p:sp>
        <p:nvSpPr>
          <p:cNvPr id="8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10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5786" y="1549763"/>
            <a:ext cx="6568441" cy="407548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5" name="그룹 34"/>
          <p:cNvGrpSpPr/>
          <p:nvPr/>
        </p:nvGrpSpPr>
        <p:grpSpPr>
          <a:xfrm>
            <a:off x="6624228" y="1556792"/>
            <a:ext cx="283788" cy="1980220"/>
            <a:chOff x="6607641" y="836712"/>
            <a:chExt cx="397043" cy="1821803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6607641" y="1304763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계획</a:t>
              </a: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607645" y="836712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</a:t>
              </a: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6607642" y="1768494"/>
              <a:ext cx="397039" cy="426288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</a:t>
              </a: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6607642" y="2232227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반성</a:t>
              </a:r>
            </a:p>
          </p:txBody>
        </p:sp>
      </p:grpSp>
      <p:sp>
        <p:nvSpPr>
          <p:cNvPr id="70" name="TextBox 43">
            <a:extLst>
              <a:ext uri="{FF2B5EF4-FFF2-40B4-BE49-F238E27FC236}">
                <a16:creationId xmlns="" xmlns:a16="http://schemas.microsoft.com/office/drawing/2014/main" id="{E8EBC63D-A062-4D41-A18F-E542AE21B712}"/>
              </a:ext>
            </a:extLst>
          </p:cNvPr>
          <p:cNvSpPr txBox="1"/>
          <p:nvPr/>
        </p:nvSpPr>
        <p:spPr>
          <a:xfrm>
            <a:off x="389044" y="1700808"/>
            <a:ext cx="614515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꽃이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개인 문제를 해결해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1" name="Picture 2">
            <a:extLst>
              <a:ext uri="{FF2B5EF4-FFF2-40B4-BE49-F238E27FC236}">
                <a16:creationId xmlns="" xmlns:a16="http://schemas.microsoft.com/office/drawing/2014/main" id="{B6BDE1AD-1D53-467E-9C14-19F20023D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" name="그림 78">
            <a:extLst>
              <a:ext uri="{FF2B5EF4-FFF2-40B4-BE49-F238E27FC236}">
                <a16:creationId xmlns="" xmlns:a16="http://schemas.microsoft.com/office/drawing/2014/main" id="{6F8228C5-BE5D-4B1E-BC97-283A83F77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2273054"/>
            <a:ext cx="4680520" cy="3031440"/>
          </a:xfrm>
          <a:prstGeom prst="rect">
            <a:avLst/>
          </a:prstGeom>
        </p:spPr>
      </p:pic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810" y="1236683"/>
            <a:ext cx="977453" cy="33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" name="그룹 40"/>
          <p:cNvGrpSpPr/>
          <p:nvPr/>
        </p:nvGrpSpPr>
        <p:grpSpPr>
          <a:xfrm>
            <a:off x="5577449" y="908720"/>
            <a:ext cx="1226799" cy="307902"/>
            <a:chOff x="5253413" y="2035940"/>
            <a:chExt cx="1226799" cy="307902"/>
          </a:xfrm>
        </p:grpSpPr>
        <p:pic>
          <p:nvPicPr>
            <p:cNvPr id="42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5488929" y="2078162"/>
              <a:ext cx="95527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100" spc="-150" dirty="0" smtClean="0">
                  <a:latin typeface="맑은 고딕" pitchFamily="50" charset="-127"/>
                  <a:ea typeface="맑은 고딕" pitchFamily="50" charset="-127"/>
                </a:rPr>
                <a:t>175 </a:t>
              </a:r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10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979" y="2346294"/>
            <a:ext cx="269693" cy="365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" name="타원 84">
            <a:extLst>
              <a:ext uri="{FF2B5EF4-FFF2-40B4-BE49-F238E27FC236}">
                <a16:creationId xmlns="" xmlns:a16="http://schemas.microsoft.com/office/drawing/2014/main" id="{308CBD07-C066-4B08-8B4F-56E3C69AFCF6}"/>
              </a:ext>
            </a:extLst>
          </p:cNvPr>
          <p:cNvSpPr/>
          <p:nvPr/>
        </p:nvSpPr>
        <p:spPr>
          <a:xfrm>
            <a:off x="5859638" y="215336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324416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2_powerup_page3_bg.svg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\app\resource\contents\lesson02\ops\2\images\2_powerup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suh_h_0401_02_0010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1157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054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볼드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드래그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전자저작물과 기능 동일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2_9_01.html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\app\resource\contents\lesson02\ops\2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삽입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다시 하기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’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약물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첫 화면으로 돌아감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이벤트 없음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6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각도</a:t>
            </a:r>
          </a:p>
        </p:txBody>
      </p:sp>
      <p:sp>
        <p:nvSpPr>
          <p:cNvPr id="8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10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sp>
        <p:nvSpPr>
          <p:cNvPr id="70" name="TextBox 43">
            <a:extLst>
              <a:ext uri="{FF2B5EF4-FFF2-40B4-BE49-F238E27FC236}">
                <a16:creationId xmlns="" xmlns:a16="http://schemas.microsoft.com/office/drawing/2014/main" id="{E8EBC63D-A062-4D41-A18F-E542AE21B712}"/>
              </a:ext>
            </a:extLst>
          </p:cNvPr>
          <p:cNvSpPr txBox="1"/>
          <p:nvPr/>
        </p:nvSpPr>
        <p:spPr>
          <a:xfrm>
            <a:off x="407693" y="1061307"/>
            <a:ext cx="6145156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꿀벌이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개의 꽃을 모두 지나가는 경로를 그림에 표시해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1" name="Picture 2">
            <a:extLst>
              <a:ext uri="{FF2B5EF4-FFF2-40B4-BE49-F238E27FC236}">
                <a16:creationId xmlns="" xmlns:a16="http://schemas.microsoft.com/office/drawing/2014/main" id="{B6BDE1AD-1D53-467E-9C14-19F20023D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69" y="120115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2">
            <a:extLst>
              <a:ext uri="{FF2B5EF4-FFF2-40B4-BE49-F238E27FC236}">
                <a16:creationId xmlns="" xmlns:a16="http://schemas.microsoft.com/office/drawing/2014/main" id="{E46E3E67-D759-4D89-8219-1B599D615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030" y="692696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그림 57">
            <a:extLst>
              <a:ext uri="{FF2B5EF4-FFF2-40B4-BE49-F238E27FC236}">
                <a16:creationId xmlns="" xmlns:a16="http://schemas.microsoft.com/office/drawing/2014/main" id="{6F8228C5-BE5D-4B1E-BC97-283A83F77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459" y="1844824"/>
            <a:ext cx="4871728" cy="3250467"/>
          </a:xfrm>
          <a:prstGeom prst="rect">
            <a:avLst/>
          </a:prstGeom>
        </p:spPr>
      </p:pic>
      <p:sp>
        <p:nvSpPr>
          <p:cNvPr id="72" name="TextBox 43"/>
          <p:cNvSpPr txBox="1"/>
          <p:nvPr/>
        </p:nvSpPr>
        <p:spPr>
          <a:xfrm>
            <a:off x="5256197" y="1613992"/>
            <a:ext cx="1224379" cy="230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spc="-150" dirty="0" smtClean="0">
                <a:latin typeface="맑은 고딕" pitchFamily="50" charset="-127"/>
                <a:ea typeface="맑은 고딕" pitchFamily="50" charset="-127"/>
              </a:rPr>
              <a:t>드래그</a:t>
            </a:r>
            <a:r>
              <a:rPr lang="ko-KR" altLang="en-US" sz="900" spc="-150" dirty="0" smtClean="0">
                <a:latin typeface="맑은 고딕" pitchFamily="50" charset="-127"/>
                <a:ea typeface="맑은 고딕" pitchFamily="50" charset="-127"/>
              </a:rPr>
              <a:t>해 보세요</a:t>
            </a:r>
            <a:r>
              <a:rPr lang="en-US" altLang="ko-KR" sz="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3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122" y="5355351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269" y="5422541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30" y="5355351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51195" y="5409220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99020" y="5412127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타원 77">
            <a:extLst>
              <a:ext uri="{FF2B5EF4-FFF2-40B4-BE49-F238E27FC236}">
                <a16:creationId xmlns="" xmlns:a16="http://schemas.microsoft.com/office/drawing/2014/main" id="{308CBD07-C066-4B08-8B4F-56E3C69AFCF6}"/>
              </a:ext>
            </a:extLst>
          </p:cNvPr>
          <p:cNvSpPr/>
          <p:nvPr/>
        </p:nvSpPr>
        <p:spPr>
          <a:xfrm>
            <a:off x="5107928" y="146794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="" xmlns:a16="http://schemas.microsoft.com/office/drawing/2014/main" id="{3F22ECF9-1835-4EC7-9E33-60D84FE2381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018" y="5242315"/>
            <a:ext cx="1080000" cy="339623"/>
          </a:xfrm>
          <a:prstGeom prst="rect">
            <a:avLst/>
          </a:prstGeom>
        </p:spPr>
      </p:pic>
      <p:sp>
        <p:nvSpPr>
          <p:cNvPr id="81" name="타원 80">
            <a:extLst>
              <a:ext uri="{FF2B5EF4-FFF2-40B4-BE49-F238E27FC236}">
                <a16:creationId xmlns="" xmlns:a16="http://schemas.microsoft.com/office/drawing/2014/main" id="{308CBD07-C066-4B08-8B4F-56E3C69AFCF6}"/>
              </a:ext>
            </a:extLst>
          </p:cNvPr>
          <p:cNvSpPr/>
          <p:nvPr/>
        </p:nvSpPr>
        <p:spPr>
          <a:xfrm>
            <a:off x="2389530" y="52180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="" xmlns:a16="http://schemas.microsoft.com/office/drawing/2014/main" id="{308CBD07-C066-4B08-8B4F-56E3C69AFCF6}"/>
              </a:ext>
            </a:extLst>
          </p:cNvPr>
          <p:cNvSpPr/>
          <p:nvPr/>
        </p:nvSpPr>
        <p:spPr>
          <a:xfrm>
            <a:off x="647564" y="183886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="" xmlns:a16="http://schemas.microsoft.com/office/drawing/2014/main" id="{308CBD07-C066-4B08-8B4F-56E3C69AFCF6}"/>
              </a:ext>
            </a:extLst>
          </p:cNvPr>
          <p:cNvSpPr/>
          <p:nvPr/>
        </p:nvSpPr>
        <p:spPr>
          <a:xfrm>
            <a:off x="5585918" y="513733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9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000583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2_powerup_page3_bg.svg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\app\resource\contents\lesson02\ops\2\images\2_powerup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suh_h_0401_02_0010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2264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285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약물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안내판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드래그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 기능과 동일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삽화 위에 텍스트 삽입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직접 쓰기 기능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화살표 약물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&gt;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2_9_01.html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app\resource\contents\lesson02\ops\2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다시 하기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’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약물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첫 화면으로 돌아감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이벤트 없음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6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각도</a:t>
            </a:r>
          </a:p>
        </p:txBody>
      </p:sp>
      <p:sp>
        <p:nvSpPr>
          <p:cNvPr id="8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10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sp>
        <p:nvSpPr>
          <p:cNvPr id="70" name="TextBox 43">
            <a:extLst>
              <a:ext uri="{FF2B5EF4-FFF2-40B4-BE49-F238E27FC236}">
                <a16:creationId xmlns="" xmlns:a16="http://schemas.microsoft.com/office/drawing/2014/main" id="{E8EBC63D-A062-4D41-A18F-E542AE21B712}"/>
              </a:ext>
            </a:extLst>
          </p:cNvPr>
          <p:cNvSpPr txBox="1"/>
          <p:nvPr/>
        </p:nvSpPr>
        <p:spPr>
          <a:xfrm>
            <a:off x="407693" y="1061307"/>
            <a:ext cx="614515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경로를 알 수 있도록 안내판의 빈칸을 채우고 배열해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1" name="Picture 2">
            <a:extLst>
              <a:ext uri="{FF2B5EF4-FFF2-40B4-BE49-F238E27FC236}">
                <a16:creationId xmlns="" xmlns:a16="http://schemas.microsoft.com/office/drawing/2014/main" id="{B6BDE1AD-1D53-467E-9C14-19F20023D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69" y="120115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="" xmlns:a16="http://schemas.microsoft.com/office/drawing/2014/main" id="{E0A3C1D0-9E92-4391-BF4F-D3F08790DEA9}"/>
              </a:ext>
            </a:extLst>
          </p:cNvPr>
          <p:cNvSpPr/>
          <p:nvPr/>
        </p:nvSpPr>
        <p:spPr>
          <a:xfrm>
            <a:off x="143508" y="1565503"/>
            <a:ext cx="2295525" cy="3735705"/>
          </a:xfrm>
          <a:prstGeom prst="roundRect">
            <a:avLst/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420473" y="1666604"/>
            <a:ext cx="2243315" cy="1522747"/>
            <a:chOff x="420473" y="1666604"/>
            <a:chExt cx="2243315" cy="1522747"/>
          </a:xfrm>
        </p:grpSpPr>
        <p:grpSp>
          <p:nvGrpSpPr>
            <p:cNvPr id="11" name="그룹 10"/>
            <p:cNvGrpSpPr/>
            <p:nvPr/>
          </p:nvGrpSpPr>
          <p:grpSpPr>
            <a:xfrm>
              <a:off x="420473" y="1666604"/>
              <a:ext cx="1775263" cy="1522747"/>
              <a:chOff x="420473" y="1607141"/>
              <a:chExt cx="1775263" cy="1522747"/>
            </a:xfrm>
          </p:grpSpPr>
          <p:pic>
            <p:nvPicPr>
              <p:cNvPr id="2" name="그림 1">
                <a:extLst>
                  <a:ext uri="{FF2B5EF4-FFF2-40B4-BE49-F238E27FC236}">
                    <a16:creationId xmlns="" xmlns:a16="http://schemas.microsoft.com/office/drawing/2014/main" id="{F7565656-1E3A-4605-A5C1-773EB110D0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0473" y="1607141"/>
                <a:ext cx="1775263" cy="1522747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="" xmlns:a16="http://schemas.microsoft.com/office/drawing/2014/main" id="{9A1DAB42-F01E-4E27-959A-28D7F708D73C}"/>
                  </a:ext>
                </a:extLst>
              </p:cNvPr>
              <p:cNvSpPr/>
              <p:nvPr/>
            </p:nvSpPr>
            <p:spPr>
              <a:xfrm>
                <a:off x="647485" y="1808820"/>
                <a:ext cx="1368231" cy="830764"/>
              </a:xfrm>
              <a:prstGeom prst="rect">
                <a:avLst/>
              </a:prstGeom>
              <a:solidFill>
                <a:srgbClr val="F6D68B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직사각형 75"/>
              <p:cNvSpPr/>
              <p:nvPr/>
            </p:nvSpPr>
            <p:spPr bwMode="auto">
              <a:xfrm>
                <a:off x="498769" y="1865197"/>
                <a:ext cx="908300" cy="33193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돋움" pitchFamily="50" charset="-127"/>
                    <a:ea typeface="굴림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돋움" pitchFamily="50" charset="-127"/>
                    <a:ea typeface="굴림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돋움" pitchFamily="50" charset="-127"/>
                    <a:ea typeface="굴림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돋움" pitchFamily="50" charset="-127"/>
                    <a:ea typeface="굴림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돋움" pitchFamily="50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돋움" pitchFamily="50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돋움" pitchFamily="50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돋움" pitchFamily="50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돋움" pitchFamily="50" charset="-127"/>
                    <a:ea typeface="굴림" charset="-127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altLang="en-US" sz="1600" b="1" i="0" u="none" strike="noStrike" cap="none" normalizeH="0" baseline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맑은 고딕" pitchFamily="50" charset="-127"/>
                    <a:ea typeface="맑은 고딕" pitchFamily="50" charset="-127"/>
                  </a:rPr>
                  <a:t>직접 쓰기</a:t>
                </a:r>
              </a:p>
            </p:txBody>
          </p:sp>
          <p:sp>
            <p:nvSpPr>
              <p:cNvPr id="77" name="직사각형 76"/>
              <p:cNvSpPr/>
              <p:nvPr/>
            </p:nvSpPr>
            <p:spPr bwMode="auto">
              <a:xfrm>
                <a:off x="488204" y="2301148"/>
                <a:ext cx="908300" cy="33193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돋움" pitchFamily="50" charset="-127"/>
                    <a:ea typeface="굴림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돋움" pitchFamily="50" charset="-127"/>
                    <a:ea typeface="굴림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돋움" pitchFamily="50" charset="-127"/>
                    <a:ea typeface="굴림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돋움" pitchFamily="50" charset="-127"/>
                    <a:ea typeface="굴림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돋움" pitchFamily="50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돋움" pitchFamily="50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돋움" pitchFamily="50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돋움" pitchFamily="50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돋움" pitchFamily="50" charset="-127"/>
                    <a:ea typeface="굴림" charset="-127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altLang="en-US" sz="1600" b="1" i="0" u="none" strike="noStrike" cap="none" normalizeH="0" baseline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맑은 고딕" pitchFamily="50" charset="-127"/>
                    <a:ea typeface="맑은 고딕" pitchFamily="50" charset="-127"/>
                  </a:rPr>
                  <a:t>직접 쓰기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693EB2F1-1A51-4AD7-B60E-0F309723E245}"/>
                </a:ext>
              </a:extLst>
            </p:cNvPr>
            <p:cNvSpPr txBox="1"/>
            <p:nvPr/>
          </p:nvSpPr>
          <p:spPr>
            <a:xfrm>
              <a:off x="1331640" y="1916832"/>
              <a:ext cx="133214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쪽으로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16F2B991-A3D7-48FD-956F-25137BDAD964}"/>
                </a:ext>
              </a:extLst>
            </p:cNvPr>
            <p:cNvSpPr txBox="1"/>
            <p:nvPr/>
          </p:nvSpPr>
          <p:spPr>
            <a:xfrm>
              <a:off x="1331640" y="2384884"/>
              <a:ext cx="133214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˚ 돌기</a:t>
              </a:r>
            </a:p>
          </p:txBody>
        </p:sp>
      </p:grpSp>
      <p:pic>
        <p:nvPicPr>
          <p:cNvPr id="59" name="Picture 31">
            <a:extLst>
              <a:ext uri="{FF2B5EF4-FFF2-40B4-BE49-F238E27FC236}">
                <a16:creationId xmlns="" xmlns:a16="http://schemas.microsoft.com/office/drawing/2014/main" id="{C61BC4EB-1D23-41CE-B12A-558BF11B5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19" y="3241198"/>
            <a:ext cx="3429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31">
            <a:extLst>
              <a:ext uri="{FF2B5EF4-FFF2-40B4-BE49-F238E27FC236}">
                <a16:creationId xmlns="" xmlns:a16="http://schemas.microsoft.com/office/drawing/2014/main" id="{057A0715-4CEA-4537-8279-AA3B65167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54030" y="3241198"/>
            <a:ext cx="3429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31">
            <a:extLst>
              <a:ext uri="{FF2B5EF4-FFF2-40B4-BE49-F238E27FC236}">
                <a16:creationId xmlns="" xmlns:a16="http://schemas.microsoft.com/office/drawing/2014/main" id="{46A0ECB7-A3DB-4CAB-8AF2-E0A45EE23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380741" y="3241198"/>
            <a:ext cx="3429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31">
            <a:extLst>
              <a:ext uri="{FF2B5EF4-FFF2-40B4-BE49-F238E27FC236}">
                <a16:creationId xmlns="" xmlns:a16="http://schemas.microsoft.com/office/drawing/2014/main" id="{FAE6C43B-BE9E-48E7-9F73-F2B280110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906416" y="3241198"/>
            <a:ext cx="3429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="" xmlns:a16="http://schemas.microsoft.com/office/drawing/2014/main" id="{C89A34B0-9D9F-4459-A6DF-B018638DDD3A}"/>
              </a:ext>
            </a:extLst>
          </p:cNvPr>
          <p:cNvSpPr/>
          <p:nvPr/>
        </p:nvSpPr>
        <p:spPr>
          <a:xfrm>
            <a:off x="2663162" y="1916832"/>
            <a:ext cx="4141086" cy="3348372"/>
          </a:xfrm>
          <a:prstGeom prst="round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19772" y="536261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968" y="5411942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826" y="5344752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63016" y="5401528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00938" y="5414540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379254" y="3704487"/>
            <a:ext cx="1819088" cy="1524713"/>
            <a:chOff x="379254" y="3924583"/>
            <a:chExt cx="1819088" cy="1524713"/>
          </a:xfrm>
        </p:grpSpPr>
        <p:pic>
          <p:nvPicPr>
            <p:cNvPr id="3" name="그림 2">
              <a:extLst>
                <a:ext uri="{FF2B5EF4-FFF2-40B4-BE49-F238E27FC236}">
                  <a16:creationId xmlns="" xmlns:a16="http://schemas.microsoft.com/office/drawing/2014/main" id="{F5DD440B-A58C-4FBC-AC98-C1C3E32C4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9254" y="3924583"/>
              <a:ext cx="1819088" cy="1524713"/>
            </a:xfrm>
            <a:prstGeom prst="rect">
              <a:avLst/>
            </a:prstGeom>
          </p:spPr>
        </p:pic>
        <p:sp>
          <p:nvSpPr>
            <p:cNvPr id="65" name="직사각형 64">
              <a:extLst>
                <a:ext uri="{FF2B5EF4-FFF2-40B4-BE49-F238E27FC236}">
                  <a16:creationId xmlns="" xmlns:a16="http://schemas.microsoft.com/office/drawing/2014/main" id="{97ECE338-8DC3-4A59-9EAF-972A1A30634B}"/>
                </a:ext>
              </a:extLst>
            </p:cNvPr>
            <p:cNvSpPr/>
            <p:nvPr/>
          </p:nvSpPr>
          <p:spPr>
            <a:xfrm>
              <a:off x="536779" y="4181604"/>
              <a:ext cx="1478938" cy="830764"/>
            </a:xfrm>
            <a:prstGeom prst="rect">
              <a:avLst/>
            </a:prstGeom>
            <a:solidFill>
              <a:srgbClr val="F6D68B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="" xmlns:a16="http://schemas.microsoft.com/office/drawing/2014/main" id="{CBBFAF8C-303A-4A11-943F-A6EDBAAB3FF3}"/>
                </a:ext>
              </a:extLst>
            </p:cNvPr>
            <p:cNvSpPr txBox="1"/>
            <p:nvPr/>
          </p:nvSpPr>
          <p:spPr>
            <a:xfrm>
              <a:off x="573392" y="4154023"/>
              <a:ext cx="76543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앞으로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="" xmlns:a16="http://schemas.microsoft.com/office/drawing/2014/main" id="{464E6992-B0E9-4DCC-93EE-5CEFFD111710}"/>
                </a:ext>
              </a:extLst>
            </p:cNvPr>
            <p:cNvSpPr txBox="1"/>
            <p:nvPr/>
          </p:nvSpPr>
          <p:spPr>
            <a:xfrm>
              <a:off x="1337288" y="4610616"/>
              <a:ext cx="85844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칸 이동</a:t>
              </a:r>
            </a:p>
          </p:txBody>
        </p:sp>
        <p:sp>
          <p:nvSpPr>
            <p:cNvPr id="78" name="직사각형 77"/>
            <p:cNvSpPr/>
            <p:nvPr/>
          </p:nvSpPr>
          <p:spPr bwMode="auto">
            <a:xfrm>
              <a:off x="472441" y="4585299"/>
              <a:ext cx="908300" cy="33193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6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직접 쓰기</a:t>
              </a:r>
            </a:p>
          </p:txBody>
        </p:sp>
      </p:grpSp>
      <p:sp>
        <p:nvSpPr>
          <p:cNvPr id="81" name="TextBox 43"/>
          <p:cNvSpPr txBox="1"/>
          <p:nvPr/>
        </p:nvSpPr>
        <p:spPr>
          <a:xfrm>
            <a:off x="5469354" y="1461224"/>
            <a:ext cx="1478910" cy="230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spc="-150" dirty="0" smtClean="0">
                <a:latin typeface="맑은 고딕" pitchFamily="50" charset="-127"/>
                <a:ea typeface="맑은 고딕" pitchFamily="50" charset="-127"/>
              </a:rPr>
              <a:t>안내판</a:t>
            </a:r>
            <a:r>
              <a:rPr lang="ko-KR" altLang="en-US" sz="900" spc="-150" dirty="0" smtClean="0">
                <a:latin typeface="맑은 고딕" pitchFamily="50" charset="-127"/>
                <a:ea typeface="맑은 고딕" pitchFamily="50" charset="-127"/>
              </a:rPr>
              <a:t>을 </a:t>
            </a:r>
            <a:r>
              <a:rPr lang="ko-KR" altLang="en-US" sz="900" b="1" spc="-150" dirty="0" smtClean="0">
                <a:latin typeface="맑은 고딕" pitchFamily="50" charset="-127"/>
                <a:ea typeface="맑은 고딕" pitchFamily="50" charset="-127"/>
              </a:rPr>
              <a:t>드래그</a:t>
            </a:r>
            <a:r>
              <a:rPr lang="ko-KR" altLang="en-US" sz="900" spc="-150" dirty="0" smtClean="0">
                <a:latin typeface="맑은 고딕" pitchFamily="50" charset="-127"/>
                <a:ea typeface="맑은 고딕" pitchFamily="50" charset="-127"/>
              </a:rPr>
              <a:t>해 보세요</a:t>
            </a:r>
            <a:r>
              <a:rPr lang="en-US" altLang="ko-KR" sz="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82" name="타원 81">
            <a:extLst>
              <a:ext uri="{FF2B5EF4-FFF2-40B4-BE49-F238E27FC236}">
                <a16:creationId xmlns="" xmlns:a16="http://schemas.microsoft.com/office/drawing/2014/main" id="{308CBD07-C066-4B08-8B4F-56E3C69AFCF6}"/>
              </a:ext>
            </a:extLst>
          </p:cNvPr>
          <p:cNvSpPr/>
          <p:nvPr/>
        </p:nvSpPr>
        <p:spPr>
          <a:xfrm>
            <a:off x="6355337" y="120239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="" xmlns:a16="http://schemas.microsoft.com/office/drawing/2014/main" id="{308CBD07-C066-4B08-8B4F-56E3C69AFCF6}"/>
              </a:ext>
            </a:extLst>
          </p:cNvPr>
          <p:cNvSpPr/>
          <p:nvPr/>
        </p:nvSpPr>
        <p:spPr>
          <a:xfrm>
            <a:off x="124257" y="147443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3" name="그림 92">
            <a:extLst>
              <a:ext uri="{FF2B5EF4-FFF2-40B4-BE49-F238E27FC236}">
                <a16:creationId xmlns="" xmlns:a16="http://schemas.microsoft.com/office/drawing/2014/main" id="{3F22ECF9-1835-4EC7-9E33-60D84FE2381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37" y="5321625"/>
            <a:ext cx="1080000" cy="339623"/>
          </a:xfrm>
          <a:prstGeom prst="rect">
            <a:avLst/>
          </a:prstGeom>
        </p:spPr>
      </p:pic>
      <p:sp>
        <p:nvSpPr>
          <p:cNvPr id="79" name="타원 78"/>
          <p:cNvSpPr/>
          <p:nvPr/>
        </p:nvSpPr>
        <p:spPr>
          <a:xfrm>
            <a:off x="6795742" y="523824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94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925980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2_powerup_pop2_bg2.svg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\app\resource\contents\lesson02\ops\2\images\2_powerup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suh_h_0401_02_0010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Picture 2">
            <a:extLst>
              <a:ext uri="{FF2B5EF4-FFF2-40B4-BE49-F238E27FC236}">
                <a16:creationId xmlns="" xmlns:a16="http://schemas.microsoft.com/office/drawing/2014/main" id="{E46E3E67-D759-4D89-8219-1B599D615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030" y="692696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9990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6">
            <a:extLst>
              <a:ext uri="{FF2B5EF4-FFF2-40B4-BE49-F238E27FC236}">
                <a16:creationId xmlns="" xmlns:a16="http://schemas.microsoft.com/office/drawing/2014/main" id="{5ED3A161-DE3C-4EA5-BE91-34F78983E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418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6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각도</a:t>
            </a:r>
          </a:p>
        </p:txBody>
      </p:sp>
      <p:sp>
        <p:nvSpPr>
          <p:cNvPr id="8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10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sp>
        <p:nvSpPr>
          <p:cNvPr id="70" name="TextBox 43">
            <a:extLst>
              <a:ext uri="{FF2B5EF4-FFF2-40B4-BE49-F238E27FC236}">
                <a16:creationId xmlns="" xmlns:a16="http://schemas.microsoft.com/office/drawing/2014/main" id="{E8EBC63D-A062-4D41-A18F-E542AE21B712}"/>
              </a:ext>
            </a:extLst>
          </p:cNvPr>
          <p:cNvSpPr txBox="1"/>
          <p:nvPr/>
        </p:nvSpPr>
        <p:spPr>
          <a:xfrm>
            <a:off x="407693" y="1061307"/>
            <a:ext cx="6145156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앞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안내판으로 꿀벌이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개의 꽃을 모두 지나가는지 확인해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1" name="Picture 2">
            <a:extLst>
              <a:ext uri="{FF2B5EF4-FFF2-40B4-BE49-F238E27FC236}">
                <a16:creationId xmlns="" xmlns:a16="http://schemas.microsoft.com/office/drawing/2014/main" id="{B6BDE1AD-1D53-467E-9C14-19F20023D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69" y="120115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타원 65"/>
          <p:cNvSpPr/>
          <p:nvPr/>
        </p:nvSpPr>
        <p:spPr>
          <a:xfrm>
            <a:off x="6607305" y="504155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29444" y="5337212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47109" y="5348800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476" y="5397486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211" y="5398566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257" y="5403762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2" name="그룹 41"/>
          <p:cNvGrpSpPr/>
          <p:nvPr/>
        </p:nvGrpSpPr>
        <p:grpSpPr>
          <a:xfrm>
            <a:off x="539551" y="2014378"/>
            <a:ext cx="6006633" cy="537565"/>
            <a:chOff x="1380097" y="1660849"/>
            <a:chExt cx="6006633" cy="537565"/>
          </a:xfrm>
        </p:grpSpPr>
        <p:sp>
          <p:nvSpPr>
            <p:cNvPr id="46" name="직사각형 45"/>
            <p:cNvSpPr/>
            <p:nvPr/>
          </p:nvSpPr>
          <p:spPr bwMode="auto">
            <a:xfrm>
              <a:off x="1380097" y="1833284"/>
              <a:ext cx="5843785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   안내판으로 꿀벌이 </a:t>
              </a:r>
              <a:r>
                <a:rPr kumimoji="1" lang="en-US" altLang="ko-KR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4</a:t>
              </a:r>
              <a:r>
                <a:rPr kumimoji="1" lang="ko-KR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개의 꽃을 모두 지나갑니다</a:t>
              </a:r>
              <a:r>
                <a:rPr kumimoji="1" lang="en-US" altLang="ko-KR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49" name="그림 48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26730" y="1660849"/>
              <a:ext cx="360000" cy="355000"/>
            </a:xfrm>
            <a:prstGeom prst="rect">
              <a:avLst/>
            </a:prstGeom>
          </p:spPr>
        </p:pic>
      </p:grp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4" y="2256369"/>
            <a:ext cx="290512" cy="23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타원 52"/>
          <p:cNvSpPr/>
          <p:nvPr/>
        </p:nvSpPr>
        <p:spPr>
          <a:xfrm>
            <a:off x="375797" y="211031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예 약물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처음부터 나타나지 않음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칸 클릭 시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suh_h_0401_02_0010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" name="Picture 2">
            <a:extLst>
              <a:ext uri="{FF2B5EF4-FFF2-40B4-BE49-F238E27FC236}">
                <a16:creationId xmlns="" xmlns:a16="http://schemas.microsoft.com/office/drawing/2014/main" id="{E46E3E67-D759-4D89-8219-1B599D615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030" y="692696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7075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꿀벌이 꽃을 모두 지나가도록 안내판을 배열해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6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각도</a:t>
            </a:r>
          </a:p>
        </p:txBody>
      </p:sp>
      <p:sp>
        <p:nvSpPr>
          <p:cNvPr id="8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10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5786" y="1549763"/>
            <a:ext cx="6568441" cy="407548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6624228" y="1556792"/>
            <a:ext cx="283788" cy="1980220"/>
            <a:chOff x="6607641" y="836712"/>
            <a:chExt cx="397043" cy="1821803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6607641" y="1304763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계획</a:t>
              </a: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607645" y="836712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</a:t>
              </a: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6607642" y="1768494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</a:t>
              </a: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6607642" y="2232227"/>
              <a:ext cx="397039" cy="426288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반성</a:t>
              </a:r>
            </a:p>
          </p:txBody>
        </p:sp>
      </p:grpSp>
      <p:sp>
        <p:nvSpPr>
          <p:cNvPr id="59" name="TextBox 43"/>
          <p:cNvSpPr txBox="1"/>
          <p:nvPr/>
        </p:nvSpPr>
        <p:spPr>
          <a:xfrm>
            <a:off x="389044" y="1700808"/>
            <a:ext cx="614515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친구들과 안내판의 개수와 순서를 비교해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810" y="1236683"/>
            <a:ext cx="977453" cy="33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5" name="그룹 74"/>
          <p:cNvGrpSpPr/>
          <p:nvPr/>
        </p:nvGrpSpPr>
        <p:grpSpPr>
          <a:xfrm>
            <a:off x="5577449" y="908720"/>
            <a:ext cx="1226799" cy="307902"/>
            <a:chOff x="5253413" y="2035940"/>
            <a:chExt cx="1226799" cy="307902"/>
          </a:xfrm>
        </p:grpSpPr>
        <p:pic>
          <p:nvPicPr>
            <p:cNvPr id="76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7" name="TextBox 43"/>
            <p:cNvSpPr txBox="1"/>
            <p:nvPr/>
          </p:nvSpPr>
          <p:spPr>
            <a:xfrm>
              <a:off x="5488929" y="2078162"/>
              <a:ext cx="95527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100" spc="-150" dirty="0" smtClean="0">
                  <a:latin typeface="맑은 고딕" pitchFamily="50" charset="-127"/>
                  <a:ea typeface="맑은 고딕" pitchFamily="50" charset="-127"/>
                </a:rPr>
                <a:t>175 </a:t>
              </a:r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10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56" name="그룹 155"/>
          <p:cNvGrpSpPr/>
          <p:nvPr/>
        </p:nvGrpSpPr>
        <p:grpSpPr>
          <a:xfrm>
            <a:off x="458051" y="2154489"/>
            <a:ext cx="1323786" cy="1031336"/>
            <a:chOff x="1436492" y="5828973"/>
            <a:chExt cx="1238669" cy="1031336"/>
          </a:xfrm>
        </p:grpSpPr>
        <p:grpSp>
          <p:nvGrpSpPr>
            <p:cNvPr id="157" name="그룹 156"/>
            <p:cNvGrpSpPr/>
            <p:nvPr/>
          </p:nvGrpSpPr>
          <p:grpSpPr>
            <a:xfrm>
              <a:off x="1436492" y="5828973"/>
              <a:ext cx="1230455" cy="1031336"/>
              <a:chOff x="379254" y="3924583"/>
              <a:chExt cx="1819088" cy="1524713"/>
            </a:xfrm>
          </p:grpSpPr>
          <p:pic>
            <p:nvPicPr>
              <p:cNvPr id="166" name="그림 165">
                <a:extLst>
                  <a:ext uri="{FF2B5EF4-FFF2-40B4-BE49-F238E27FC236}">
                    <a16:creationId xmlns="" xmlns:a16="http://schemas.microsoft.com/office/drawing/2014/main" id="{F5DD440B-A58C-4FBC-AC98-C1C3E32C4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9254" y="3924583"/>
                <a:ext cx="1819088" cy="1524713"/>
              </a:xfrm>
              <a:prstGeom prst="rect">
                <a:avLst/>
              </a:prstGeom>
            </p:spPr>
          </p:pic>
          <p:sp>
            <p:nvSpPr>
              <p:cNvPr id="167" name="직사각형 166">
                <a:extLst>
                  <a:ext uri="{FF2B5EF4-FFF2-40B4-BE49-F238E27FC236}">
                    <a16:creationId xmlns="" xmlns:a16="http://schemas.microsoft.com/office/drawing/2014/main" id="{97ECE338-8DC3-4A59-9EAF-972A1A30634B}"/>
                  </a:ext>
                </a:extLst>
              </p:cNvPr>
              <p:cNvSpPr/>
              <p:nvPr/>
            </p:nvSpPr>
            <p:spPr>
              <a:xfrm>
                <a:off x="536779" y="4181604"/>
                <a:ext cx="1478938" cy="830764"/>
              </a:xfrm>
              <a:prstGeom prst="rect">
                <a:avLst/>
              </a:prstGeom>
              <a:solidFill>
                <a:srgbClr val="F6D68B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8" name="TextBox 53"/>
            <p:cNvSpPr txBox="1"/>
            <p:nvPr/>
          </p:nvSpPr>
          <p:spPr>
            <a:xfrm>
              <a:off x="1853648" y="5971084"/>
              <a:ext cx="821513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쪽으로</a:t>
              </a:r>
            </a:p>
          </p:txBody>
        </p:sp>
        <p:sp>
          <p:nvSpPr>
            <p:cNvPr id="164" name="직사각형 163"/>
            <p:cNvSpPr/>
            <p:nvPr/>
          </p:nvSpPr>
          <p:spPr bwMode="auto">
            <a:xfrm>
              <a:off x="1500267" y="5888561"/>
              <a:ext cx="454814" cy="3651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900" dirty="0" smtClean="0">
                  <a:latin typeface="맑은 고딕" pitchFamily="50" charset="-127"/>
                  <a:ea typeface="맑은 고딕" pitchFamily="50" charset="-127"/>
                </a:rPr>
                <a:t>오</a:t>
              </a:r>
              <a:r>
                <a:rPr lang="ko-KR" altLang="en-US" sz="1900" dirty="0">
                  <a:latin typeface="맑은 고딕" pitchFamily="50" charset="-127"/>
                  <a:ea typeface="맑은 고딕" pitchFamily="50" charset="-127"/>
                </a:rPr>
                <a:t>른</a:t>
              </a:r>
              <a:endParaRPr kumimoji="1" lang="ko-KR" altLang="en-US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0" name="TextBox 53"/>
            <p:cNvSpPr txBox="1"/>
            <p:nvPr/>
          </p:nvSpPr>
          <p:spPr>
            <a:xfrm>
              <a:off x="2027089" y="6329879"/>
              <a:ext cx="576064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r>
                <a:rPr lang="en-US" altLang="ko-KR" sz="1600" dirty="0" smtClean="0">
                  <a:latin typeface="맑은 고딕" pitchFamily="50" charset="-127"/>
                  <a:ea typeface="맑은 고딕" pitchFamily="50" charset="-127"/>
                </a:rPr>
                <a:t>° </a:t>
              </a:r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돌기</a:t>
              </a:r>
            </a:p>
          </p:txBody>
        </p:sp>
        <p:sp>
          <p:nvSpPr>
            <p:cNvPr id="162" name="직사각형 161"/>
            <p:cNvSpPr/>
            <p:nvPr/>
          </p:nvSpPr>
          <p:spPr bwMode="auto">
            <a:xfrm>
              <a:off x="1487434" y="6277620"/>
              <a:ext cx="530129" cy="3651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i="0" u="none" strike="noStrike" cap="none" normalizeH="0" baseline="0" dirty="0" smtClean="0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60</a:t>
              </a:r>
              <a:endParaRPr kumimoji="1" lang="ko-KR" altLang="en-US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198" name="Picture 3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448" y="2474306"/>
            <a:ext cx="270692" cy="263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9" name="Picture 3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192" y="2474306"/>
            <a:ext cx="270692" cy="263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0" name="Picture 3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598" y="2462962"/>
            <a:ext cx="270692" cy="263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7" name="그룹 176"/>
          <p:cNvGrpSpPr/>
          <p:nvPr/>
        </p:nvGrpSpPr>
        <p:grpSpPr>
          <a:xfrm>
            <a:off x="3536246" y="2139727"/>
            <a:ext cx="1323786" cy="1031336"/>
            <a:chOff x="1436492" y="5828973"/>
            <a:chExt cx="1238669" cy="1031336"/>
          </a:xfrm>
        </p:grpSpPr>
        <p:grpSp>
          <p:nvGrpSpPr>
            <p:cNvPr id="178" name="그룹 177"/>
            <p:cNvGrpSpPr/>
            <p:nvPr/>
          </p:nvGrpSpPr>
          <p:grpSpPr>
            <a:xfrm>
              <a:off x="1436492" y="5828973"/>
              <a:ext cx="1230455" cy="1031336"/>
              <a:chOff x="379254" y="3924583"/>
              <a:chExt cx="1819088" cy="1524713"/>
            </a:xfrm>
          </p:grpSpPr>
          <p:pic>
            <p:nvPicPr>
              <p:cNvPr id="187" name="그림 186">
                <a:extLst>
                  <a:ext uri="{FF2B5EF4-FFF2-40B4-BE49-F238E27FC236}">
                    <a16:creationId xmlns="" xmlns:a16="http://schemas.microsoft.com/office/drawing/2014/main" id="{F5DD440B-A58C-4FBC-AC98-C1C3E32C4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9254" y="3924583"/>
                <a:ext cx="1819088" cy="1524713"/>
              </a:xfrm>
              <a:prstGeom prst="rect">
                <a:avLst/>
              </a:prstGeom>
            </p:spPr>
          </p:pic>
          <p:sp>
            <p:nvSpPr>
              <p:cNvPr id="188" name="직사각형 187">
                <a:extLst>
                  <a:ext uri="{FF2B5EF4-FFF2-40B4-BE49-F238E27FC236}">
                    <a16:creationId xmlns="" xmlns:a16="http://schemas.microsoft.com/office/drawing/2014/main" id="{97ECE338-8DC3-4A59-9EAF-972A1A30634B}"/>
                  </a:ext>
                </a:extLst>
              </p:cNvPr>
              <p:cNvSpPr/>
              <p:nvPr/>
            </p:nvSpPr>
            <p:spPr>
              <a:xfrm>
                <a:off x="536779" y="4181604"/>
                <a:ext cx="1478938" cy="830764"/>
              </a:xfrm>
              <a:prstGeom prst="rect">
                <a:avLst/>
              </a:prstGeom>
              <a:solidFill>
                <a:srgbClr val="F6D68B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9" name="TextBox 53"/>
            <p:cNvSpPr txBox="1"/>
            <p:nvPr/>
          </p:nvSpPr>
          <p:spPr>
            <a:xfrm>
              <a:off x="1853648" y="5971084"/>
              <a:ext cx="821513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쪽으로</a:t>
              </a:r>
            </a:p>
          </p:txBody>
        </p:sp>
        <p:sp>
          <p:nvSpPr>
            <p:cNvPr id="185" name="직사각형 184"/>
            <p:cNvSpPr/>
            <p:nvPr/>
          </p:nvSpPr>
          <p:spPr bwMode="auto">
            <a:xfrm>
              <a:off x="1500267" y="5888561"/>
              <a:ext cx="454814" cy="3651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900" dirty="0">
                  <a:latin typeface="맑은 고딕" pitchFamily="50" charset="-127"/>
                  <a:ea typeface="맑은 고딕" pitchFamily="50" charset="-127"/>
                </a:rPr>
                <a:t>왼</a:t>
              </a:r>
              <a:endParaRPr kumimoji="1" lang="ko-KR" altLang="en-US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1" name="TextBox 53"/>
            <p:cNvSpPr txBox="1"/>
            <p:nvPr/>
          </p:nvSpPr>
          <p:spPr>
            <a:xfrm>
              <a:off x="2027089" y="6329879"/>
              <a:ext cx="576064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r>
                <a:rPr lang="en-US" altLang="ko-KR" sz="1600" dirty="0" smtClean="0">
                  <a:latin typeface="맑은 고딕" pitchFamily="50" charset="-127"/>
                  <a:ea typeface="맑은 고딕" pitchFamily="50" charset="-127"/>
                </a:rPr>
                <a:t>° </a:t>
              </a:r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돌기</a:t>
              </a:r>
            </a:p>
          </p:txBody>
        </p:sp>
        <p:sp>
          <p:nvSpPr>
            <p:cNvPr id="183" name="직사각형 182"/>
            <p:cNvSpPr/>
            <p:nvPr/>
          </p:nvSpPr>
          <p:spPr bwMode="auto">
            <a:xfrm>
              <a:off x="1487434" y="6277620"/>
              <a:ext cx="530129" cy="3651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i="0" u="none" strike="noStrike" cap="none" normalizeH="0" baseline="0" dirty="0" smtClean="0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60</a:t>
              </a:r>
              <a:endParaRPr kumimoji="1" lang="ko-KR" altLang="en-US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89" name="그룹 188"/>
          <p:cNvGrpSpPr/>
          <p:nvPr/>
        </p:nvGrpSpPr>
        <p:grpSpPr>
          <a:xfrm>
            <a:off x="5105741" y="2139727"/>
            <a:ext cx="1230455" cy="1031336"/>
            <a:chOff x="2846394" y="5828973"/>
            <a:chExt cx="1230455" cy="1031336"/>
          </a:xfrm>
        </p:grpSpPr>
        <p:grpSp>
          <p:nvGrpSpPr>
            <p:cNvPr id="190" name="그룹 189"/>
            <p:cNvGrpSpPr/>
            <p:nvPr/>
          </p:nvGrpSpPr>
          <p:grpSpPr>
            <a:xfrm>
              <a:off x="2846394" y="5828973"/>
              <a:ext cx="1230455" cy="1031336"/>
              <a:chOff x="379254" y="3924583"/>
              <a:chExt cx="1819088" cy="1524713"/>
            </a:xfrm>
          </p:grpSpPr>
          <p:pic>
            <p:nvPicPr>
              <p:cNvPr id="196" name="그림 195">
                <a:extLst>
                  <a:ext uri="{FF2B5EF4-FFF2-40B4-BE49-F238E27FC236}">
                    <a16:creationId xmlns="" xmlns:a16="http://schemas.microsoft.com/office/drawing/2014/main" id="{F5DD440B-A58C-4FBC-AC98-C1C3E32C4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9254" y="3924583"/>
                <a:ext cx="1819088" cy="1524713"/>
              </a:xfrm>
              <a:prstGeom prst="rect">
                <a:avLst/>
              </a:prstGeom>
            </p:spPr>
          </p:pic>
          <p:sp>
            <p:nvSpPr>
              <p:cNvPr id="197" name="직사각형 196">
                <a:extLst>
                  <a:ext uri="{FF2B5EF4-FFF2-40B4-BE49-F238E27FC236}">
                    <a16:creationId xmlns="" xmlns:a16="http://schemas.microsoft.com/office/drawing/2014/main" id="{97ECE338-8DC3-4A59-9EAF-972A1A30634B}"/>
                  </a:ext>
                </a:extLst>
              </p:cNvPr>
              <p:cNvSpPr/>
              <p:nvPr/>
            </p:nvSpPr>
            <p:spPr>
              <a:xfrm>
                <a:off x="536779" y="4181604"/>
                <a:ext cx="1478938" cy="830764"/>
              </a:xfrm>
              <a:prstGeom prst="rect">
                <a:avLst/>
              </a:prstGeom>
              <a:solidFill>
                <a:srgbClr val="F6D68B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1" name="TextBox 53"/>
            <p:cNvSpPr txBox="1"/>
            <p:nvPr/>
          </p:nvSpPr>
          <p:spPr>
            <a:xfrm>
              <a:off x="2971996" y="5942508"/>
              <a:ext cx="929289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앞으로</a:t>
              </a:r>
            </a:p>
          </p:txBody>
        </p:sp>
        <p:sp>
          <p:nvSpPr>
            <p:cNvPr id="192" name="TextBox 53"/>
            <p:cNvSpPr txBox="1"/>
            <p:nvPr/>
          </p:nvSpPr>
          <p:spPr>
            <a:xfrm>
              <a:off x="3216790" y="6315469"/>
              <a:ext cx="821513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600" smtClean="0">
                  <a:latin typeface="맑은 고딕" pitchFamily="50" charset="-127"/>
                  <a:ea typeface="맑은 고딕" pitchFamily="50" charset="-127"/>
                </a:rPr>
                <a:t>칸 이동</a:t>
              </a:r>
              <a:endParaRPr lang="ko-KR" altLang="en-US" sz="16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94" name="직사각형 193"/>
            <p:cNvSpPr/>
            <p:nvPr/>
          </p:nvSpPr>
          <p:spPr bwMode="auto">
            <a:xfrm>
              <a:off x="2923359" y="6244160"/>
              <a:ext cx="330273" cy="3651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i="0" u="none" strike="noStrike" cap="none" normalizeH="0" baseline="0" dirty="0" smtClean="0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8</a:t>
              </a:r>
              <a:endParaRPr kumimoji="1" lang="ko-KR" altLang="en-US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68" name="그룹 167"/>
          <p:cNvGrpSpPr/>
          <p:nvPr/>
        </p:nvGrpSpPr>
        <p:grpSpPr>
          <a:xfrm>
            <a:off x="2045401" y="2139727"/>
            <a:ext cx="1230455" cy="1031336"/>
            <a:chOff x="2846394" y="5828973"/>
            <a:chExt cx="1230455" cy="1031336"/>
          </a:xfrm>
        </p:grpSpPr>
        <p:grpSp>
          <p:nvGrpSpPr>
            <p:cNvPr id="169" name="그룹 168"/>
            <p:cNvGrpSpPr/>
            <p:nvPr/>
          </p:nvGrpSpPr>
          <p:grpSpPr>
            <a:xfrm>
              <a:off x="2846394" y="5828973"/>
              <a:ext cx="1230455" cy="1031336"/>
              <a:chOff x="379254" y="3924583"/>
              <a:chExt cx="1819088" cy="1524713"/>
            </a:xfrm>
          </p:grpSpPr>
          <p:pic>
            <p:nvPicPr>
              <p:cNvPr id="175" name="그림 174">
                <a:extLst>
                  <a:ext uri="{FF2B5EF4-FFF2-40B4-BE49-F238E27FC236}">
                    <a16:creationId xmlns="" xmlns:a16="http://schemas.microsoft.com/office/drawing/2014/main" id="{F5DD440B-A58C-4FBC-AC98-C1C3E32C4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9254" y="3924583"/>
                <a:ext cx="1819088" cy="1524713"/>
              </a:xfrm>
              <a:prstGeom prst="rect">
                <a:avLst/>
              </a:prstGeom>
            </p:spPr>
          </p:pic>
          <p:sp>
            <p:nvSpPr>
              <p:cNvPr id="176" name="직사각형 175">
                <a:extLst>
                  <a:ext uri="{FF2B5EF4-FFF2-40B4-BE49-F238E27FC236}">
                    <a16:creationId xmlns="" xmlns:a16="http://schemas.microsoft.com/office/drawing/2014/main" id="{97ECE338-8DC3-4A59-9EAF-972A1A30634B}"/>
                  </a:ext>
                </a:extLst>
              </p:cNvPr>
              <p:cNvSpPr/>
              <p:nvPr/>
            </p:nvSpPr>
            <p:spPr>
              <a:xfrm>
                <a:off x="536779" y="4181604"/>
                <a:ext cx="1478938" cy="830764"/>
              </a:xfrm>
              <a:prstGeom prst="rect">
                <a:avLst/>
              </a:prstGeom>
              <a:solidFill>
                <a:srgbClr val="F6D68B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0" name="TextBox 53"/>
            <p:cNvSpPr txBox="1"/>
            <p:nvPr/>
          </p:nvSpPr>
          <p:spPr>
            <a:xfrm>
              <a:off x="2971996" y="5942508"/>
              <a:ext cx="929289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앞으로</a:t>
              </a:r>
            </a:p>
          </p:txBody>
        </p:sp>
        <p:sp>
          <p:nvSpPr>
            <p:cNvPr id="171" name="TextBox 53"/>
            <p:cNvSpPr txBox="1"/>
            <p:nvPr/>
          </p:nvSpPr>
          <p:spPr>
            <a:xfrm>
              <a:off x="3216790" y="6315469"/>
              <a:ext cx="821513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600" smtClean="0">
                  <a:latin typeface="맑은 고딕" pitchFamily="50" charset="-127"/>
                  <a:ea typeface="맑은 고딕" pitchFamily="50" charset="-127"/>
                </a:rPr>
                <a:t>칸 이동</a:t>
              </a:r>
              <a:endParaRPr lang="ko-KR" altLang="en-US" sz="16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3" name="직사각형 172"/>
            <p:cNvSpPr/>
            <p:nvPr/>
          </p:nvSpPr>
          <p:spPr bwMode="auto">
            <a:xfrm>
              <a:off x="2923359" y="6244160"/>
              <a:ext cx="330273" cy="3651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i="0" u="none" strike="noStrike" cap="none" normalizeH="0" baseline="0" dirty="0" smtClean="0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3</a:t>
              </a:r>
              <a:endParaRPr kumimoji="1" lang="ko-KR" altLang="en-US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213" name="Picture 3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460" y="3806454"/>
            <a:ext cx="270692" cy="263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4" name="Picture 3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204" y="3806454"/>
            <a:ext cx="270692" cy="263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" name="Picture 3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610" y="3795110"/>
            <a:ext cx="270692" cy="263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16" name="그룹 215"/>
          <p:cNvGrpSpPr/>
          <p:nvPr/>
        </p:nvGrpSpPr>
        <p:grpSpPr>
          <a:xfrm>
            <a:off x="3644258" y="3471875"/>
            <a:ext cx="1323786" cy="1031336"/>
            <a:chOff x="1436492" y="5828973"/>
            <a:chExt cx="1238669" cy="1031336"/>
          </a:xfrm>
        </p:grpSpPr>
        <p:grpSp>
          <p:nvGrpSpPr>
            <p:cNvPr id="217" name="그룹 216"/>
            <p:cNvGrpSpPr/>
            <p:nvPr/>
          </p:nvGrpSpPr>
          <p:grpSpPr>
            <a:xfrm>
              <a:off x="1436492" y="5828973"/>
              <a:ext cx="1230455" cy="1031336"/>
              <a:chOff x="379254" y="3924583"/>
              <a:chExt cx="1819088" cy="1524713"/>
            </a:xfrm>
          </p:grpSpPr>
          <p:pic>
            <p:nvPicPr>
              <p:cNvPr id="226" name="그림 225">
                <a:extLst>
                  <a:ext uri="{FF2B5EF4-FFF2-40B4-BE49-F238E27FC236}">
                    <a16:creationId xmlns="" xmlns:a16="http://schemas.microsoft.com/office/drawing/2014/main" id="{F5DD440B-A58C-4FBC-AC98-C1C3E32C4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9254" y="3924583"/>
                <a:ext cx="1819088" cy="1524713"/>
              </a:xfrm>
              <a:prstGeom prst="rect">
                <a:avLst/>
              </a:prstGeom>
            </p:spPr>
          </p:pic>
          <p:sp>
            <p:nvSpPr>
              <p:cNvPr id="227" name="직사각형 226">
                <a:extLst>
                  <a:ext uri="{FF2B5EF4-FFF2-40B4-BE49-F238E27FC236}">
                    <a16:creationId xmlns="" xmlns:a16="http://schemas.microsoft.com/office/drawing/2014/main" id="{97ECE338-8DC3-4A59-9EAF-972A1A30634B}"/>
                  </a:ext>
                </a:extLst>
              </p:cNvPr>
              <p:cNvSpPr/>
              <p:nvPr/>
            </p:nvSpPr>
            <p:spPr>
              <a:xfrm>
                <a:off x="536779" y="4181604"/>
                <a:ext cx="1478938" cy="830764"/>
              </a:xfrm>
              <a:prstGeom prst="rect">
                <a:avLst/>
              </a:prstGeom>
              <a:solidFill>
                <a:srgbClr val="F6D68B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8" name="TextBox 53"/>
            <p:cNvSpPr txBox="1"/>
            <p:nvPr/>
          </p:nvSpPr>
          <p:spPr>
            <a:xfrm>
              <a:off x="1853648" y="5971084"/>
              <a:ext cx="821513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쪽으로</a:t>
              </a:r>
            </a:p>
          </p:txBody>
        </p:sp>
        <p:sp>
          <p:nvSpPr>
            <p:cNvPr id="224" name="직사각형 223"/>
            <p:cNvSpPr/>
            <p:nvPr/>
          </p:nvSpPr>
          <p:spPr bwMode="auto">
            <a:xfrm>
              <a:off x="1500267" y="5888561"/>
              <a:ext cx="454814" cy="3651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900" dirty="0">
                  <a:latin typeface="맑은 고딕" pitchFamily="50" charset="-127"/>
                  <a:ea typeface="맑은 고딕" pitchFamily="50" charset="-127"/>
                </a:rPr>
                <a:t>왼</a:t>
              </a:r>
              <a:endParaRPr kumimoji="1" lang="ko-KR" altLang="en-US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0" name="TextBox 53"/>
            <p:cNvSpPr txBox="1"/>
            <p:nvPr/>
          </p:nvSpPr>
          <p:spPr>
            <a:xfrm>
              <a:off x="2027089" y="6329879"/>
              <a:ext cx="576064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r>
                <a:rPr lang="en-US" altLang="ko-KR" sz="1600" dirty="0" smtClean="0">
                  <a:latin typeface="맑은 고딕" pitchFamily="50" charset="-127"/>
                  <a:ea typeface="맑은 고딕" pitchFamily="50" charset="-127"/>
                </a:rPr>
                <a:t>° </a:t>
              </a:r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돌기</a:t>
              </a:r>
            </a:p>
          </p:txBody>
        </p:sp>
        <p:sp>
          <p:nvSpPr>
            <p:cNvPr id="222" name="직사각형 221"/>
            <p:cNvSpPr/>
            <p:nvPr/>
          </p:nvSpPr>
          <p:spPr bwMode="auto">
            <a:xfrm>
              <a:off x="1487434" y="6277620"/>
              <a:ext cx="530129" cy="3651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900" dirty="0" smtClean="0">
                  <a:latin typeface="맑은 고딕" pitchFamily="50" charset="-127"/>
                  <a:ea typeface="맑은 고딕" pitchFamily="50" charset="-127"/>
                </a:rPr>
                <a:t>120</a:t>
              </a:r>
              <a:endParaRPr kumimoji="1" lang="ko-KR" altLang="en-US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228" name="그룹 227"/>
          <p:cNvGrpSpPr/>
          <p:nvPr/>
        </p:nvGrpSpPr>
        <p:grpSpPr>
          <a:xfrm>
            <a:off x="5213753" y="3471875"/>
            <a:ext cx="1230455" cy="1031336"/>
            <a:chOff x="2846394" y="5828973"/>
            <a:chExt cx="1230455" cy="1031336"/>
          </a:xfrm>
        </p:grpSpPr>
        <p:grpSp>
          <p:nvGrpSpPr>
            <p:cNvPr id="229" name="그룹 228"/>
            <p:cNvGrpSpPr/>
            <p:nvPr/>
          </p:nvGrpSpPr>
          <p:grpSpPr>
            <a:xfrm>
              <a:off x="2846394" y="5828973"/>
              <a:ext cx="1230455" cy="1031336"/>
              <a:chOff x="379254" y="3924583"/>
              <a:chExt cx="1819088" cy="1524713"/>
            </a:xfrm>
          </p:grpSpPr>
          <p:pic>
            <p:nvPicPr>
              <p:cNvPr id="235" name="그림 234">
                <a:extLst>
                  <a:ext uri="{FF2B5EF4-FFF2-40B4-BE49-F238E27FC236}">
                    <a16:creationId xmlns="" xmlns:a16="http://schemas.microsoft.com/office/drawing/2014/main" id="{F5DD440B-A58C-4FBC-AC98-C1C3E32C4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9254" y="3924583"/>
                <a:ext cx="1819088" cy="1524713"/>
              </a:xfrm>
              <a:prstGeom prst="rect">
                <a:avLst/>
              </a:prstGeom>
            </p:spPr>
          </p:pic>
          <p:sp>
            <p:nvSpPr>
              <p:cNvPr id="236" name="직사각형 235">
                <a:extLst>
                  <a:ext uri="{FF2B5EF4-FFF2-40B4-BE49-F238E27FC236}">
                    <a16:creationId xmlns="" xmlns:a16="http://schemas.microsoft.com/office/drawing/2014/main" id="{97ECE338-8DC3-4A59-9EAF-972A1A30634B}"/>
                  </a:ext>
                </a:extLst>
              </p:cNvPr>
              <p:cNvSpPr/>
              <p:nvPr/>
            </p:nvSpPr>
            <p:spPr>
              <a:xfrm>
                <a:off x="536779" y="4181604"/>
                <a:ext cx="1478938" cy="830764"/>
              </a:xfrm>
              <a:prstGeom prst="rect">
                <a:avLst/>
              </a:prstGeom>
              <a:solidFill>
                <a:srgbClr val="F6D68B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0" name="TextBox 53"/>
            <p:cNvSpPr txBox="1"/>
            <p:nvPr/>
          </p:nvSpPr>
          <p:spPr>
            <a:xfrm>
              <a:off x="2971996" y="5942508"/>
              <a:ext cx="929289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앞으로</a:t>
              </a:r>
            </a:p>
          </p:txBody>
        </p:sp>
        <p:sp>
          <p:nvSpPr>
            <p:cNvPr id="231" name="TextBox 53"/>
            <p:cNvSpPr txBox="1"/>
            <p:nvPr/>
          </p:nvSpPr>
          <p:spPr>
            <a:xfrm>
              <a:off x="3216790" y="6315469"/>
              <a:ext cx="821513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600" smtClean="0">
                  <a:latin typeface="맑은 고딕" pitchFamily="50" charset="-127"/>
                  <a:ea typeface="맑은 고딕" pitchFamily="50" charset="-127"/>
                </a:rPr>
                <a:t>칸 이동</a:t>
              </a:r>
              <a:endParaRPr lang="ko-KR" altLang="en-US" sz="16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33" name="직사각형 232"/>
            <p:cNvSpPr/>
            <p:nvPr/>
          </p:nvSpPr>
          <p:spPr bwMode="auto">
            <a:xfrm>
              <a:off x="2923359" y="6244160"/>
              <a:ext cx="330273" cy="3651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i="0" u="none" strike="noStrike" cap="none" normalizeH="0" baseline="0" dirty="0" smtClean="0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5</a:t>
              </a:r>
              <a:endParaRPr kumimoji="1" lang="ko-KR" altLang="en-US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237" name="그룹 236"/>
          <p:cNvGrpSpPr/>
          <p:nvPr/>
        </p:nvGrpSpPr>
        <p:grpSpPr>
          <a:xfrm>
            <a:off x="2153413" y="3471875"/>
            <a:ext cx="1230455" cy="1031336"/>
            <a:chOff x="2846394" y="5828973"/>
            <a:chExt cx="1230455" cy="1031336"/>
          </a:xfrm>
        </p:grpSpPr>
        <p:grpSp>
          <p:nvGrpSpPr>
            <p:cNvPr id="238" name="그룹 237"/>
            <p:cNvGrpSpPr/>
            <p:nvPr/>
          </p:nvGrpSpPr>
          <p:grpSpPr>
            <a:xfrm>
              <a:off x="2846394" y="5828973"/>
              <a:ext cx="1230455" cy="1031336"/>
              <a:chOff x="379254" y="3924583"/>
              <a:chExt cx="1819088" cy="1524713"/>
            </a:xfrm>
          </p:grpSpPr>
          <p:pic>
            <p:nvPicPr>
              <p:cNvPr id="244" name="그림 243">
                <a:extLst>
                  <a:ext uri="{FF2B5EF4-FFF2-40B4-BE49-F238E27FC236}">
                    <a16:creationId xmlns="" xmlns:a16="http://schemas.microsoft.com/office/drawing/2014/main" id="{F5DD440B-A58C-4FBC-AC98-C1C3E32C4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9254" y="3924583"/>
                <a:ext cx="1819088" cy="1524713"/>
              </a:xfrm>
              <a:prstGeom prst="rect">
                <a:avLst/>
              </a:prstGeom>
            </p:spPr>
          </p:pic>
          <p:sp>
            <p:nvSpPr>
              <p:cNvPr id="245" name="직사각형 244">
                <a:extLst>
                  <a:ext uri="{FF2B5EF4-FFF2-40B4-BE49-F238E27FC236}">
                    <a16:creationId xmlns="" xmlns:a16="http://schemas.microsoft.com/office/drawing/2014/main" id="{97ECE338-8DC3-4A59-9EAF-972A1A30634B}"/>
                  </a:ext>
                </a:extLst>
              </p:cNvPr>
              <p:cNvSpPr/>
              <p:nvPr/>
            </p:nvSpPr>
            <p:spPr>
              <a:xfrm>
                <a:off x="536779" y="4181604"/>
                <a:ext cx="1478938" cy="830764"/>
              </a:xfrm>
              <a:prstGeom prst="rect">
                <a:avLst/>
              </a:prstGeom>
              <a:solidFill>
                <a:srgbClr val="F6D68B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9" name="TextBox 53"/>
            <p:cNvSpPr txBox="1"/>
            <p:nvPr/>
          </p:nvSpPr>
          <p:spPr>
            <a:xfrm>
              <a:off x="2971996" y="5942508"/>
              <a:ext cx="929289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앞으로</a:t>
              </a:r>
            </a:p>
          </p:txBody>
        </p:sp>
        <p:sp>
          <p:nvSpPr>
            <p:cNvPr id="240" name="TextBox 53"/>
            <p:cNvSpPr txBox="1"/>
            <p:nvPr/>
          </p:nvSpPr>
          <p:spPr>
            <a:xfrm>
              <a:off x="3216790" y="6315469"/>
              <a:ext cx="821513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600" smtClean="0">
                  <a:latin typeface="맑은 고딕" pitchFamily="50" charset="-127"/>
                  <a:ea typeface="맑은 고딕" pitchFamily="50" charset="-127"/>
                </a:rPr>
                <a:t>칸 이동</a:t>
              </a:r>
              <a:endParaRPr lang="ko-KR" altLang="en-US" sz="16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42" name="직사각형 241"/>
            <p:cNvSpPr/>
            <p:nvPr/>
          </p:nvSpPr>
          <p:spPr bwMode="auto">
            <a:xfrm>
              <a:off x="2923359" y="6244160"/>
              <a:ext cx="330273" cy="3651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i="0" u="none" strike="noStrike" cap="none" normalizeH="0" baseline="0" dirty="0" smtClean="0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6</a:t>
              </a:r>
              <a:endParaRPr kumimoji="1" lang="ko-KR" altLang="en-US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246" name="Picture 3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23" y="3847480"/>
            <a:ext cx="270692" cy="263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7" name="Picture 6">
            <a:extLst>
              <a:ext uri="{FF2B5EF4-FFF2-40B4-BE49-F238E27FC236}">
                <a16:creationId xmlns="" xmlns:a16="http://schemas.microsoft.com/office/drawing/2014/main" id="{5ED3A161-DE3C-4EA5-BE91-34F78983E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981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8" name="타원 247"/>
          <p:cNvSpPr/>
          <p:nvPr/>
        </p:nvSpPr>
        <p:spPr>
          <a:xfrm>
            <a:off x="6320868" y="504155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9" name="타원 248"/>
          <p:cNvSpPr/>
          <p:nvPr/>
        </p:nvSpPr>
        <p:spPr>
          <a:xfrm>
            <a:off x="647503" y="188082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0" name="타원 249"/>
          <p:cNvSpPr/>
          <p:nvPr/>
        </p:nvSpPr>
        <p:spPr>
          <a:xfrm>
            <a:off x="5348795" y="131956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52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183222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2_powerup_pop2_bg2.svg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\app\resource\contents\lesson02\ops\2\images\2_powerup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66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그림 보기 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삽화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위에 텍스트 삽입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25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suh_h_0401_02_0010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66063" y="3486637"/>
            <a:ext cx="1323786" cy="1031336"/>
            <a:chOff x="566063" y="3801820"/>
            <a:chExt cx="1323786" cy="1031336"/>
          </a:xfrm>
        </p:grpSpPr>
        <p:grpSp>
          <p:nvGrpSpPr>
            <p:cNvPr id="202" name="그룹 201"/>
            <p:cNvGrpSpPr/>
            <p:nvPr/>
          </p:nvGrpSpPr>
          <p:grpSpPr>
            <a:xfrm>
              <a:off x="566063" y="3801820"/>
              <a:ext cx="1315008" cy="1031336"/>
              <a:chOff x="379254" y="3924583"/>
              <a:chExt cx="1819088" cy="1524713"/>
            </a:xfrm>
          </p:grpSpPr>
          <p:pic>
            <p:nvPicPr>
              <p:cNvPr id="211" name="그림 210">
                <a:extLst>
                  <a:ext uri="{FF2B5EF4-FFF2-40B4-BE49-F238E27FC236}">
                    <a16:creationId xmlns="" xmlns:a16="http://schemas.microsoft.com/office/drawing/2014/main" id="{F5DD440B-A58C-4FBC-AC98-C1C3E32C4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9254" y="3924583"/>
                <a:ext cx="1819088" cy="1524713"/>
              </a:xfrm>
              <a:prstGeom prst="rect">
                <a:avLst/>
              </a:prstGeom>
            </p:spPr>
          </p:pic>
          <p:sp>
            <p:nvSpPr>
              <p:cNvPr id="212" name="직사각형 211">
                <a:extLst>
                  <a:ext uri="{FF2B5EF4-FFF2-40B4-BE49-F238E27FC236}">
                    <a16:creationId xmlns="" xmlns:a16="http://schemas.microsoft.com/office/drawing/2014/main" id="{97ECE338-8DC3-4A59-9EAF-972A1A30634B}"/>
                  </a:ext>
                </a:extLst>
              </p:cNvPr>
              <p:cNvSpPr/>
              <p:nvPr/>
            </p:nvSpPr>
            <p:spPr>
              <a:xfrm>
                <a:off x="536779" y="4181604"/>
                <a:ext cx="1478938" cy="830764"/>
              </a:xfrm>
              <a:prstGeom prst="rect">
                <a:avLst/>
              </a:prstGeom>
              <a:solidFill>
                <a:srgbClr val="F6D68B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3" name="TextBox 53"/>
            <p:cNvSpPr txBox="1"/>
            <p:nvPr/>
          </p:nvSpPr>
          <p:spPr>
            <a:xfrm>
              <a:off x="1011884" y="3943931"/>
              <a:ext cx="877965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쪽으로</a:t>
              </a:r>
            </a:p>
          </p:txBody>
        </p:sp>
        <p:sp>
          <p:nvSpPr>
            <p:cNvPr id="209" name="직사각형 208"/>
            <p:cNvSpPr/>
            <p:nvPr/>
          </p:nvSpPr>
          <p:spPr bwMode="auto">
            <a:xfrm>
              <a:off x="634219" y="3861408"/>
              <a:ext cx="486067" cy="3651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u="none" strike="noStrike" cap="none" normalizeH="0" baseline="0" dirty="0" smtClean="0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왼</a:t>
              </a:r>
            </a:p>
          </p:txBody>
        </p:sp>
        <p:sp>
          <p:nvSpPr>
            <p:cNvPr id="205" name="TextBox 53"/>
            <p:cNvSpPr txBox="1"/>
            <p:nvPr/>
          </p:nvSpPr>
          <p:spPr>
            <a:xfrm>
              <a:off x="1197244" y="4302726"/>
              <a:ext cx="615649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r>
                <a:rPr lang="en-US" altLang="ko-KR" sz="1600" dirty="0" smtClean="0">
                  <a:latin typeface="맑은 고딕" pitchFamily="50" charset="-127"/>
                  <a:ea typeface="맑은 고딕" pitchFamily="50" charset="-127"/>
                </a:rPr>
                <a:t>° </a:t>
              </a:r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돌기</a:t>
              </a:r>
            </a:p>
          </p:txBody>
        </p:sp>
        <p:sp>
          <p:nvSpPr>
            <p:cNvPr id="121" name="직사각형 120"/>
            <p:cNvSpPr/>
            <p:nvPr/>
          </p:nvSpPr>
          <p:spPr bwMode="auto">
            <a:xfrm>
              <a:off x="620510" y="4250467"/>
              <a:ext cx="566558" cy="3651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900" i="0" u="none" strike="noStrike" cap="none" normalizeH="0" baseline="0" dirty="0" smtClean="0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60</a:t>
              </a:r>
              <a:endParaRPr kumimoji="1" lang="ko-KR" altLang="en-US" sz="190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1088099" y="4511615"/>
            <a:ext cx="4924061" cy="537565"/>
            <a:chOff x="1380097" y="1660849"/>
            <a:chExt cx="4924061" cy="537565"/>
          </a:xfrm>
        </p:grpSpPr>
        <p:sp>
          <p:nvSpPr>
            <p:cNvPr id="124" name="직사각형 123"/>
            <p:cNvSpPr/>
            <p:nvPr/>
          </p:nvSpPr>
          <p:spPr bwMode="auto">
            <a:xfrm>
              <a:off x="1380097" y="1833284"/>
              <a:ext cx="4744061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   </a:t>
              </a:r>
              <a:r>
                <a:rPr kumimoji="1" lang="ko-KR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안내판의 개수와 순서가 다양합니다</a:t>
              </a:r>
              <a:r>
                <a:rPr kumimoji="1" lang="en-US" altLang="ko-KR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25" name="그림 124">
              <a:extLst>
                <a:ext uri="{FF2B5EF4-FFF2-40B4-BE49-F238E27FC236}">
                  <a16:creationId xmlns=""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944158" y="1660849"/>
              <a:ext cx="360000" cy="355000"/>
            </a:xfrm>
            <a:prstGeom prst="rect">
              <a:avLst/>
            </a:prstGeom>
          </p:spPr>
        </p:pic>
      </p:grpSp>
      <p:pic>
        <p:nvPicPr>
          <p:cNvPr id="126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112" y="4753606"/>
            <a:ext cx="290512" cy="23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2835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678354"/>
              </p:ext>
            </p:extLst>
          </p:nvPr>
        </p:nvGraphicFramePr>
        <p:xfrm>
          <a:off x="179388" y="654012"/>
          <a:ext cx="8774172" cy="3169792"/>
        </p:xfrm>
        <a:graphic>
          <a:graphicData uri="http://schemas.openxmlformats.org/drawingml/2006/table">
            <a:tbl>
              <a:tblPr/>
              <a:tblGrid>
                <a:gridCol w="5401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625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93899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7579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7795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78913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85851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 애니메이션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꿀벌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안내판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54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suh_h_0401_02_0010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목표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suh_h_0401_02_0010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꿀벌 안내판 만들기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(1/2)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54~55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suh_h_0401_02_0010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꿀벌 안내판 만들기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(1/2)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54~55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suh_h_0401_02_0010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예고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suh_h_0401_02_0010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_301_1.html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평가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칭찬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우리 반 친구 칭찬하기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suh_h_0401_02_0010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_401_1.html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9622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3844" y="692696"/>
            <a:ext cx="6912260" cy="5112568"/>
            <a:chOff x="63844" y="692696"/>
            <a:chExt cx="6912260" cy="5112568"/>
          </a:xfrm>
        </p:grpSpPr>
        <p:sp>
          <p:nvSpPr>
            <p:cNvPr id="3" name="직사각형 2"/>
            <p:cNvSpPr/>
            <p:nvPr/>
          </p:nvSpPr>
          <p:spPr>
            <a:xfrm>
              <a:off x="63844" y="692696"/>
              <a:ext cx="6912260" cy="5112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154" y="695549"/>
              <a:ext cx="361949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90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확대 버튼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약물 사용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삽화 위에 정답선 표시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 위에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안에 텍스트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삽입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73" y="1196752"/>
            <a:ext cx="6657148" cy="4435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1187624" y="1628800"/>
            <a:ext cx="5112568" cy="2772308"/>
            <a:chOff x="1187624" y="1628800"/>
            <a:chExt cx="5112568" cy="2772308"/>
          </a:xfrm>
        </p:grpSpPr>
        <p:cxnSp>
          <p:nvCxnSpPr>
            <p:cNvPr id="7" name="직선 연결선 6"/>
            <p:cNvCxnSpPr/>
            <p:nvPr/>
          </p:nvCxnSpPr>
          <p:spPr bwMode="auto">
            <a:xfrm>
              <a:off x="1187624" y="1628800"/>
              <a:ext cx="0" cy="1116124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직선 연결선 8"/>
            <p:cNvCxnSpPr/>
            <p:nvPr/>
          </p:nvCxnSpPr>
          <p:spPr bwMode="auto">
            <a:xfrm>
              <a:off x="1187624" y="2744924"/>
              <a:ext cx="2916324" cy="1656184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직선 연결선 10"/>
            <p:cNvCxnSpPr/>
            <p:nvPr/>
          </p:nvCxnSpPr>
          <p:spPr bwMode="auto">
            <a:xfrm flipV="1">
              <a:off x="4103948" y="3140968"/>
              <a:ext cx="2196244" cy="1260140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직선 연결선 12"/>
            <p:cNvCxnSpPr/>
            <p:nvPr/>
          </p:nvCxnSpPr>
          <p:spPr bwMode="auto">
            <a:xfrm flipH="1" flipV="1">
              <a:off x="4463988" y="2096852"/>
              <a:ext cx="1836204" cy="1044116"/>
            </a:xfrm>
            <a:prstGeom prst="line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aphicFrame>
        <p:nvGraphicFramePr>
          <p:cNvPr id="16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160641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2_powerup_page4_img.png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\app\resource\contents\lesson02\ops\2\images\2_powerup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모서리가 둥근 사각형 설명선 16"/>
          <p:cNvSpPr/>
          <p:nvPr/>
        </p:nvSpPr>
        <p:spPr>
          <a:xfrm>
            <a:off x="1403648" y="4494019"/>
            <a:ext cx="2700300" cy="1023213"/>
          </a:xfrm>
          <a:prstGeom prst="wedgeRoundRectCallout">
            <a:avLst>
              <a:gd name="adj1" fmla="val -41824"/>
              <a:gd name="adj2" fmla="val -81466"/>
              <a:gd name="adj3" fmla="val 16667"/>
            </a:avLst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친구들과 안내판의</a:t>
            </a:r>
            <a:endParaRPr lang="en-US" altLang="ko-KR" sz="1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개수와 순서를</a:t>
            </a:r>
            <a:endParaRPr lang="en-US" altLang="ko-KR" sz="1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비교해 보세요</a:t>
            </a:r>
            <a:r>
              <a:rPr lang="en-US" altLang="ko-KR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75" y="1352641"/>
            <a:ext cx="396044" cy="318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타원 18"/>
          <p:cNvSpPr/>
          <p:nvPr/>
        </p:nvSpPr>
        <p:spPr>
          <a:xfrm>
            <a:off x="298546" y="115147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46176" y="195791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955679" y="449401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suh_h_0401_02_0010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2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각도</a:t>
            </a:r>
          </a:p>
        </p:txBody>
      </p:sp>
      <p:sp>
        <p:nvSpPr>
          <p:cNvPr id="2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10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</p:spTree>
    <p:extLst>
      <p:ext uri="{BB962C8B-B14F-4D97-AF65-F5344CB8AC3E}">
        <p14:creationId xmlns:p14="http://schemas.microsoft.com/office/powerpoint/2010/main" val="976812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524727" y="3008275"/>
            <a:ext cx="489158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단원을 마무리해요</a:t>
            </a:r>
            <a:endParaRPr lang="en-US" altLang="ko-KR" sz="1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423" y="316689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다음 시간에는 무엇을 배울까요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91276" y="1485945"/>
            <a:ext cx="16409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b="1" u="sng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 </a:t>
            </a:r>
            <a:r>
              <a:rPr lang="en-US" altLang="ko-KR" sz="1050" b="1" u="sng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56~59</a:t>
            </a:r>
            <a:r>
              <a:rPr lang="ko-KR" altLang="en-US" sz="1050" b="1" u="sng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en-US" altLang="ko-KR" sz="1050" b="1" u="sng" dirty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r"/>
            <a:r>
              <a:rPr lang="ko-KR" altLang="en-US" sz="1050" b="1" u="sng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 익힘 </a:t>
            </a:r>
            <a:r>
              <a:rPr lang="en-US" altLang="ko-KR" sz="1050" b="1" u="sng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42~43</a:t>
            </a:r>
            <a:r>
              <a:rPr lang="ko-KR" altLang="en-US" sz="1050" b="1" u="sng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쪽</a:t>
            </a:r>
          </a:p>
        </p:txBody>
      </p:sp>
      <p:sp>
        <p:nvSpPr>
          <p:cNvPr id="17" name="타원 16"/>
          <p:cNvSpPr/>
          <p:nvPr/>
        </p:nvSpPr>
        <p:spPr>
          <a:xfrm>
            <a:off x="1939455" y="11302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suh_h_0401_02_0010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_301_1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2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각도</a:t>
            </a:r>
          </a:p>
        </p:txBody>
      </p:sp>
      <p:sp>
        <p:nvSpPr>
          <p:cNvPr id="2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10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15060" y="4805316"/>
            <a:ext cx="6053781" cy="5400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977172"/>
            <a:ext cx="790098" cy="61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755576" y="4921423"/>
            <a:ext cx="511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각도기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자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191185" y="477537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018371" y="1092168"/>
            <a:ext cx="2125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이번 시간에 배울 내용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준비물 클릭 시 박스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엑스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버튼으로 닫기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592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8" y="2394024"/>
            <a:ext cx="6015043" cy="278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suh_h_0401_02_0010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2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각도</a:t>
            </a:r>
          </a:p>
        </p:txBody>
      </p:sp>
      <p:sp>
        <p:nvSpPr>
          <p:cNvPr id="22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10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5312" y="894492"/>
            <a:ext cx="6918956" cy="950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389042" y="1304764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오늘 학습한 내용을 떠올려 보고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우리 반 친구를 칭찬해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356080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155233" y="896404"/>
            <a:ext cx="225652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우리 반 친구 칭찬하기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964" y="72187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43"/>
          <p:cNvSpPr txBox="1"/>
          <p:nvPr/>
        </p:nvSpPr>
        <p:spPr>
          <a:xfrm>
            <a:off x="5403236" y="1902024"/>
            <a:ext cx="1545028" cy="230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spc="-150" dirty="0">
                <a:latin typeface="맑은 고딕" pitchFamily="50" charset="-127"/>
                <a:ea typeface="맑은 고딕" pitchFamily="50" charset="-127"/>
              </a:rPr>
              <a:t>캐릭터</a:t>
            </a:r>
            <a:r>
              <a:rPr lang="ko-KR" altLang="en-US" sz="900" spc="-150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sz="900" b="1" spc="-150" dirty="0">
                <a:latin typeface="맑은 고딕" pitchFamily="50" charset="-127"/>
                <a:ea typeface="맑은 고딕" pitchFamily="50" charset="-127"/>
              </a:rPr>
              <a:t>클릭</a:t>
            </a:r>
            <a:r>
              <a:rPr lang="ko-KR" altLang="en-US" sz="900" spc="-150" dirty="0">
                <a:latin typeface="맑은 고딕" pitchFamily="50" charset="-127"/>
                <a:ea typeface="맑은 고딕" pitchFamily="50" charset="-127"/>
              </a:rPr>
              <a:t>하세요</a:t>
            </a:r>
            <a:r>
              <a:rPr lang="en-US" altLang="ko-KR" sz="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32" name="타원 31"/>
          <p:cNvSpPr/>
          <p:nvPr/>
        </p:nvSpPr>
        <p:spPr>
          <a:xfrm>
            <a:off x="5237215" y="175597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018371" y="1092168"/>
            <a:ext cx="21256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우리 반 친구 칭찬하기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algn="just"/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내용 및 기능 그대로 사용함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대발문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텍스트 색 검정으로 변경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  <a:hlinkClick r:id="rId4"/>
            </a:endParaRPr>
          </a:p>
          <a:p>
            <a:pPr algn="just"/>
            <a:r>
              <a:rPr lang="en-US" altLang="ko-KR" sz="1000" dirty="0">
                <a:hlinkClick r:id="rId5"/>
              </a:rPr>
              <a:t>https://cdata2.tsherpa.co.kr/tsherpa/MultiMedia/Flash/2020/curri/index.html?flashxmlnum=yrhj07&amp;classa=A8-C1-41-MM-MM-04-02-08-0-0-0-0&amp;classno=MM_41_04/suh_0401_01_0008/suh_0401_01_0008_302_1.html)</a:t>
            </a:r>
            <a:endParaRPr lang="en-US" altLang="ko-KR" sz="1000" dirty="0"/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텍스트 수정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just">
              <a:buFont typeface="Wingdings"/>
              <a:buChar char="à"/>
            </a:pPr>
            <a:r>
              <a:rPr lang="ko-KR" altLang="en-US" sz="1000" b="1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캐릭터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를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클릭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하세요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.</a:t>
            </a: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볼드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&gt;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캐릭터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클릭</a:t>
            </a:r>
            <a:endParaRPr lang="en-US" altLang="ko-KR" sz="1000" dirty="0">
              <a:latin typeface="맑은 고딕" pitchFamily="50" charset="-127"/>
              <a:ea typeface="맑은 고딕" pitchFamily="50" charset="-127"/>
              <a:sym typeface="Wingdings" panose="05000000000000000000" pitchFamily="2" charset="2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  <a:sym typeface="Wingdings" panose="05000000000000000000" pitchFamily="2" charset="2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3.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그림 교체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천재교과서 캐릭터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62" y="4147356"/>
            <a:ext cx="972108" cy="97210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645" y="4156509"/>
            <a:ext cx="972108" cy="97210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타원 35"/>
          <p:cNvSpPr/>
          <p:nvPr/>
        </p:nvSpPr>
        <p:spPr>
          <a:xfrm>
            <a:off x="4405489" y="414735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1326493" y="423721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4945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D4FEA19B-8E80-4924-A20B-CBC9E0299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38" y="913180"/>
            <a:ext cx="6843036" cy="4712924"/>
          </a:xfrm>
          <a:prstGeom prst="rect">
            <a:avLst/>
          </a:prstGeom>
        </p:spPr>
      </p:pic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suh_h_0401_02_0010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3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각도</a:t>
            </a:r>
          </a:p>
        </p:txBody>
      </p:sp>
      <p:sp>
        <p:nvSpPr>
          <p:cNvPr id="3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10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9275" y="910842"/>
            <a:ext cx="6924993" cy="4712924"/>
          </a:xfrm>
          <a:prstGeom prst="rect">
            <a:avLst/>
          </a:prstGeom>
          <a:solidFill>
            <a:schemeClr val="bg1">
              <a:lumMod val="50000"/>
              <a:alpha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259632" y="2438890"/>
            <a:ext cx="4572508" cy="12601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꿀벌 </a:t>
            </a:r>
            <a:r>
              <a:rPr lang="ko-KR" altLang="en-US" sz="3600" b="1" dirty="0" smtClean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안내판</a:t>
            </a:r>
            <a:endParaRPr lang="ko-KR" altLang="en-US" sz="36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3393351" y="3501008"/>
            <a:ext cx="396044" cy="396044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/>
        </p:nvSpPr>
        <p:spPr>
          <a:xfrm rot="5400000">
            <a:off x="3503290" y="3609020"/>
            <a:ext cx="208823" cy="180020"/>
          </a:xfrm>
          <a:prstGeom prst="triangl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844443"/>
              </p:ext>
            </p:extLst>
          </p:nvPr>
        </p:nvGraphicFramePr>
        <p:xfrm>
          <a:off x="115384" y="6176630"/>
          <a:ext cx="358030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22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2_powerup_ani.mp4</a:t>
                      </a:r>
                      <a:endParaRPr lang="en-US" altLang="ko-KR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DVD </a:t>
            </a:r>
            <a:r>
              <a:rPr lang="ko-KR" altLang="en-US" sz="10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ko-KR" altLang="en-US" sz="1000" b="1" dirty="0" err="1">
                <a:latin typeface="맑은 고딕" pitchFamily="50" charset="-127"/>
                <a:ea typeface="맑은 고딕" pitchFamily="50" charset="-127"/>
              </a:rPr>
              <a:t>게이트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 참고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285" y="2552468"/>
            <a:ext cx="1836204" cy="1091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314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15060" y="4805316"/>
            <a:ext cx="6053781" cy="5400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52519" y="2787896"/>
            <a:ext cx="60797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각도를 활용하여 실생활 문제를 해결하고 어떻게 해결하였는지 설명할 수 있습니다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이번 시간에 배울 내용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준비물 클릭 시 박스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엑스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버튼으로 닫기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이번 시간에는 무엇을 배울까요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91276" y="1485945"/>
            <a:ext cx="16409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b="1" u="sng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 </a:t>
            </a:r>
            <a:r>
              <a:rPr lang="en-US" altLang="ko-KR" sz="1050" b="1" u="sng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54~55</a:t>
            </a:r>
            <a:r>
              <a:rPr lang="ko-KR" altLang="en-US" sz="1050" b="1" u="sng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en-US" altLang="ko-KR" sz="1050" b="1" u="sng" dirty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15" y="2946514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977172"/>
            <a:ext cx="790098" cy="61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55576" y="4921423"/>
            <a:ext cx="511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각도기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939455" y="109216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191185" y="477537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suh_h_0401_02_0010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2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각도</a:t>
            </a:r>
          </a:p>
        </p:txBody>
      </p:sp>
      <p:sp>
        <p:nvSpPr>
          <p:cNvPr id="3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10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D328ACA-7F64-4008-B1E4-1352BACBE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9" y="1601080"/>
            <a:ext cx="6913989" cy="364813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꿀벌이 꽃을 모두 지나가도록 안내판을 배열해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439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삭제 영역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 위에 텍스트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내 텍스트 들어감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텍스트 크기 맞추기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배경색 나무판에 맞추기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버튼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 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준비물 약물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고정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30816"/>
              </p:ext>
            </p:extLst>
          </p:nvPr>
        </p:nvGraphicFramePr>
        <p:xfrm>
          <a:off x="115384" y="6214775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삽화 폴더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2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(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힘을 키워요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)4-1-2(1).PSD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suh_h_0401_02_0010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6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각도</a:t>
            </a:r>
          </a:p>
        </p:txBody>
      </p:sp>
      <p:sp>
        <p:nvSpPr>
          <p:cNvPr id="8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10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pic>
        <p:nvPicPr>
          <p:cNvPr id="81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298" y="5319347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914" y="5392813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445" y="5386537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802" y="531934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" name="타원 84"/>
          <p:cNvSpPr/>
          <p:nvPr/>
        </p:nvSpPr>
        <p:spPr>
          <a:xfrm>
            <a:off x="92504" y="147759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0013" y="1605563"/>
            <a:ext cx="329030" cy="95934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6577236" y="165544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2687743" y="512770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C010FE21-EB53-4104-92D2-00D51698ED77}"/>
              </a:ext>
            </a:extLst>
          </p:cNvPr>
          <p:cNvSpPr/>
          <p:nvPr/>
        </p:nvSpPr>
        <p:spPr>
          <a:xfrm>
            <a:off x="5155506" y="4455273"/>
            <a:ext cx="1144686" cy="55790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ACA8167C-099B-49BD-B3B9-D2C200299749}"/>
              </a:ext>
            </a:extLst>
          </p:cNvPr>
          <p:cNvGrpSpPr/>
          <p:nvPr/>
        </p:nvGrpSpPr>
        <p:grpSpPr>
          <a:xfrm>
            <a:off x="912280" y="4257092"/>
            <a:ext cx="1859520" cy="563047"/>
            <a:chOff x="912280" y="4257092"/>
            <a:chExt cx="1859520" cy="563047"/>
          </a:xfrm>
        </p:grpSpPr>
        <p:sp>
          <p:nvSpPr>
            <p:cNvPr id="93" name="직사각형 92"/>
            <p:cNvSpPr/>
            <p:nvPr/>
          </p:nvSpPr>
          <p:spPr>
            <a:xfrm>
              <a:off x="1043608" y="4257092"/>
              <a:ext cx="1584176" cy="56304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="" xmlns:a16="http://schemas.microsoft.com/office/drawing/2014/main" id="{D43A63A7-3A57-4355-A1D6-D1782F25BE6B}"/>
                </a:ext>
              </a:extLst>
            </p:cNvPr>
            <p:cNvSpPr/>
            <p:nvPr/>
          </p:nvSpPr>
          <p:spPr>
            <a:xfrm>
              <a:off x="912280" y="4365104"/>
              <a:ext cx="794982" cy="24917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72FBEEB2-7F16-4517-A32A-4654C226D8DB}"/>
                </a:ext>
              </a:extLst>
            </p:cNvPr>
            <p:cNvSpPr/>
            <p:nvPr/>
          </p:nvSpPr>
          <p:spPr>
            <a:xfrm>
              <a:off x="1976818" y="4365104"/>
              <a:ext cx="794982" cy="2981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B92A8286-54A2-4C69-BCA6-DE61C7DAF157}"/>
              </a:ext>
            </a:extLst>
          </p:cNvPr>
          <p:cNvSpPr/>
          <p:nvPr/>
        </p:nvSpPr>
        <p:spPr>
          <a:xfrm>
            <a:off x="471317" y="1844824"/>
            <a:ext cx="925801" cy="19284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0A35124D-19CB-4B0B-A81A-8DAE54CBEDA6}"/>
              </a:ext>
            </a:extLst>
          </p:cNvPr>
          <p:cNvGrpSpPr/>
          <p:nvPr/>
        </p:nvGrpSpPr>
        <p:grpSpPr>
          <a:xfrm>
            <a:off x="1655676" y="1772816"/>
            <a:ext cx="1404156" cy="563047"/>
            <a:chOff x="1655676" y="1772816"/>
            <a:chExt cx="1404156" cy="563047"/>
          </a:xfrm>
        </p:grpSpPr>
        <p:sp>
          <p:nvSpPr>
            <p:cNvPr id="91" name="직사각형 90"/>
            <p:cNvSpPr/>
            <p:nvPr/>
          </p:nvSpPr>
          <p:spPr>
            <a:xfrm>
              <a:off x="1727684" y="1772816"/>
              <a:ext cx="1188543" cy="56304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="" xmlns:a16="http://schemas.microsoft.com/office/drawing/2014/main" id="{673C4ACA-4686-49CF-AD68-70254CE51E23}"/>
                </a:ext>
              </a:extLst>
            </p:cNvPr>
            <p:cNvSpPr/>
            <p:nvPr/>
          </p:nvSpPr>
          <p:spPr>
            <a:xfrm>
              <a:off x="1655676" y="1880828"/>
              <a:ext cx="392145" cy="38285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="" xmlns:a16="http://schemas.microsoft.com/office/drawing/2014/main" id="{51DDC5DE-3150-476D-8F64-42BB44F42485}"/>
                </a:ext>
              </a:extLst>
            </p:cNvPr>
            <p:cNvSpPr/>
            <p:nvPr/>
          </p:nvSpPr>
          <p:spPr>
            <a:xfrm>
              <a:off x="2667687" y="1772816"/>
              <a:ext cx="392145" cy="51186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F4A825ED-2750-4AED-A549-FA3D8A70B5B5}"/>
              </a:ext>
            </a:extLst>
          </p:cNvPr>
          <p:cNvGrpSpPr/>
          <p:nvPr/>
        </p:nvGrpSpPr>
        <p:grpSpPr>
          <a:xfrm>
            <a:off x="3238915" y="2276872"/>
            <a:ext cx="1162018" cy="383285"/>
            <a:chOff x="3238915" y="2276872"/>
            <a:chExt cx="1162018" cy="383285"/>
          </a:xfrm>
        </p:grpSpPr>
        <p:sp>
          <p:nvSpPr>
            <p:cNvPr id="39" name="직사각형 38">
              <a:extLst>
                <a:ext uri="{FF2B5EF4-FFF2-40B4-BE49-F238E27FC236}">
                  <a16:creationId xmlns="" xmlns:a16="http://schemas.microsoft.com/office/drawing/2014/main" id="{31C1F621-D076-471A-B0E9-65ED4EF7FC92}"/>
                </a:ext>
              </a:extLst>
            </p:cNvPr>
            <p:cNvSpPr/>
            <p:nvPr/>
          </p:nvSpPr>
          <p:spPr>
            <a:xfrm>
              <a:off x="3238915" y="2276872"/>
              <a:ext cx="837045" cy="2503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="" xmlns:a16="http://schemas.microsoft.com/office/drawing/2014/main" id="{2ED035EA-AFE3-4A62-B1B6-83F8C4114BDB}"/>
                </a:ext>
              </a:extLst>
            </p:cNvPr>
            <p:cNvSpPr/>
            <p:nvPr/>
          </p:nvSpPr>
          <p:spPr>
            <a:xfrm>
              <a:off x="3563888" y="2276872"/>
              <a:ext cx="837045" cy="2503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="" xmlns:a16="http://schemas.microsoft.com/office/drawing/2014/main" id="{CB13E0F1-182D-49C6-A5EE-8E79559DA7AA}"/>
                </a:ext>
              </a:extLst>
            </p:cNvPr>
            <p:cNvSpPr/>
            <p:nvPr/>
          </p:nvSpPr>
          <p:spPr>
            <a:xfrm>
              <a:off x="3417998" y="2409842"/>
              <a:ext cx="837045" cy="2503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B5A32428-D052-4D8E-8C27-70C120AA8693}"/>
              </a:ext>
            </a:extLst>
          </p:cNvPr>
          <p:cNvGrpSpPr/>
          <p:nvPr/>
        </p:nvGrpSpPr>
        <p:grpSpPr>
          <a:xfrm>
            <a:off x="4902380" y="4330707"/>
            <a:ext cx="1613836" cy="612649"/>
            <a:chOff x="4902380" y="4330707"/>
            <a:chExt cx="1613836" cy="612649"/>
          </a:xfrm>
        </p:grpSpPr>
        <p:sp>
          <p:nvSpPr>
            <p:cNvPr id="35" name="직사각형 34">
              <a:extLst>
                <a:ext uri="{FF2B5EF4-FFF2-40B4-BE49-F238E27FC236}">
                  <a16:creationId xmlns="" xmlns:a16="http://schemas.microsoft.com/office/drawing/2014/main" id="{B7FA87E4-D3A4-4EA0-A790-C52F1E2F4850}"/>
                </a:ext>
              </a:extLst>
            </p:cNvPr>
            <p:cNvSpPr/>
            <p:nvPr/>
          </p:nvSpPr>
          <p:spPr>
            <a:xfrm>
              <a:off x="5292080" y="4330707"/>
              <a:ext cx="794982" cy="39254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="" xmlns:a16="http://schemas.microsoft.com/office/drawing/2014/main" id="{B8DD2ADD-FC1C-4ECB-87F4-23FFF6A7B3C5}"/>
                </a:ext>
              </a:extLst>
            </p:cNvPr>
            <p:cNvSpPr/>
            <p:nvPr/>
          </p:nvSpPr>
          <p:spPr>
            <a:xfrm>
              <a:off x="5683185" y="4663296"/>
              <a:ext cx="833031" cy="20586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="" xmlns:a16="http://schemas.microsoft.com/office/drawing/2014/main" id="{BC553347-DE9D-4185-A0C7-42F9F6426A89}"/>
                </a:ext>
              </a:extLst>
            </p:cNvPr>
            <p:cNvSpPr/>
            <p:nvPr/>
          </p:nvSpPr>
          <p:spPr>
            <a:xfrm>
              <a:off x="4902380" y="4578861"/>
              <a:ext cx="995424" cy="364495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3006498" y="2132134"/>
            <a:ext cx="1682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두 가지 안내판이 있구나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!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88360" y="1758163"/>
            <a:ext cx="1682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뭐하고 있어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470088" y="1616227"/>
            <a:ext cx="1813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꿀벌이 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개의 </a:t>
            </a:r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꽃을</a:t>
            </a:r>
            <a:endParaRPr lang="en-US" altLang="ko-KR" sz="16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모두 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지나갈 수 </a:t>
            </a:r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있는</a:t>
            </a:r>
            <a:endParaRPr lang="en-US" altLang="ko-KR" sz="16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방법을 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찾으려고 해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4095185F-3ED9-4EC7-B60E-A7834066746E}"/>
              </a:ext>
            </a:extLst>
          </p:cNvPr>
          <p:cNvSpPr txBox="1"/>
          <p:nvPr/>
        </p:nvSpPr>
        <p:spPr>
          <a:xfrm>
            <a:off x="4469617" y="4221088"/>
            <a:ext cx="24426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위와 </a:t>
            </a:r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같은</a:t>
            </a:r>
            <a:endParaRPr lang="en-US" altLang="ko-KR" sz="16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안내판을 이용해</a:t>
            </a:r>
            <a:endParaRPr lang="en-US" altLang="ko-KR" sz="16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꿀벌이 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지나가는 </a:t>
            </a:r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경로를</a:t>
            </a:r>
            <a:endParaRPr lang="en-US" altLang="ko-KR" sz="16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나타낼 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수 있어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EBADF9CA-16C0-4444-B809-070A60AEDFDE}"/>
              </a:ext>
            </a:extLst>
          </p:cNvPr>
          <p:cNvGrpSpPr/>
          <p:nvPr/>
        </p:nvGrpSpPr>
        <p:grpSpPr>
          <a:xfrm>
            <a:off x="4345668" y="2539560"/>
            <a:ext cx="1116478" cy="659686"/>
            <a:chOff x="4345668" y="2539560"/>
            <a:chExt cx="1116478" cy="659686"/>
          </a:xfrm>
        </p:grpSpPr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225083BD-E075-4A69-A88B-0D09C4A33CA9}"/>
                </a:ext>
              </a:extLst>
            </p:cNvPr>
            <p:cNvSpPr txBox="1"/>
            <p:nvPr/>
          </p:nvSpPr>
          <p:spPr>
            <a:xfrm rot="20788955">
              <a:off x="4345668" y="2539560"/>
              <a:ext cx="886141" cy="338554"/>
            </a:xfrm>
            <a:prstGeom prst="rect">
              <a:avLst/>
            </a:prstGeom>
            <a:solidFill>
              <a:srgbClr val="F4DA9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앞으로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="" xmlns:a16="http://schemas.microsoft.com/office/drawing/2014/main" id="{5624A1A7-B569-4ED1-A51B-AA964704F117}"/>
                </a:ext>
              </a:extLst>
            </p:cNvPr>
            <p:cNvSpPr txBox="1"/>
            <p:nvPr/>
          </p:nvSpPr>
          <p:spPr>
            <a:xfrm rot="20726289">
              <a:off x="4576005" y="2807712"/>
              <a:ext cx="886141" cy="338554"/>
            </a:xfrm>
            <a:prstGeom prst="rect">
              <a:avLst/>
            </a:prstGeom>
            <a:solidFill>
              <a:srgbClr val="F4DA90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칸 이동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EDE52705-80C7-41A8-A107-A9477B59537B}"/>
                </a:ext>
              </a:extLst>
            </p:cNvPr>
            <p:cNvSpPr/>
            <p:nvPr/>
          </p:nvSpPr>
          <p:spPr>
            <a:xfrm rot="20851289">
              <a:off x="4378114" y="2967647"/>
              <a:ext cx="252028" cy="23159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A4EF3762-F7CC-4878-9C34-E79253091EB1}"/>
              </a:ext>
            </a:extLst>
          </p:cNvPr>
          <p:cNvGrpSpPr/>
          <p:nvPr/>
        </p:nvGrpSpPr>
        <p:grpSpPr>
          <a:xfrm>
            <a:off x="5457925" y="2662278"/>
            <a:ext cx="1094749" cy="687797"/>
            <a:chOff x="5457925" y="2662278"/>
            <a:chExt cx="1094749" cy="687797"/>
          </a:xfrm>
        </p:grpSpPr>
        <p:sp>
          <p:nvSpPr>
            <p:cNvPr id="53" name="TextBox 52">
              <a:extLst>
                <a:ext uri="{FF2B5EF4-FFF2-40B4-BE49-F238E27FC236}">
                  <a16:creationId xmlns="" xmlns:a16="http://schemas.microsoft.com/office/drawing/2014/main" id="{95ED9000-B843-4DCF-9A49-7487E849A982}"/>
                </a:ext>
              </a:extLst>
            </p:cNvPr>
            <p:cNvSpPr txBox="1"/>
            <p:nvPr/>
          </p:nvSpPr>
          <p:spPr>
            <a:xfrm rot="677202">
              <a:off x="5666533" y="2707747"/>
              <a:ext cx="886141" cy="338554"/>
            </a:xfrm>
            <a:prstGeom prst="rect">
              <a:avLst/>
            </a:prstGeom>
            <a:solidFill>
              <a:srgbClr val="F4DA9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쪽으로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B69E707F-38B0-4400-AAA5-6BC01F7F1964}"/>
                </a:ext>
              </a:extLst>
            </p:cNvPr>
            <p:cNvSpPr txBox="1"/>
            <p:nvPr/>
          </p:nvSpPr>
          <p:spPr>
            <a:xfrm rot="717686">
              <a:off x="5654063" y="3011521"/>
              <a:ext cx="886141" cy="338554"/>
            </a:xfrm>
            <a:prstGeom prst="rect">
              <a:avLst/>
            </a:prstGeom>
            <a:solidFill>
              <a:srgbClr val="F4DA90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˚ 돌기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="" xmlns:a16="http://schemas.microsoft.com/office/drawing/2014/main" id="{B5EB76E9-7386-4629-8ADC-F90818363611}"/>
                </a:ext>
              </a:extLst>
            </p:cNvPr>
            <p:cNvSpPr/>
            <p:nvPr/>
          </p:nvSpPr>
          <p:spPr>
            <a:xfrm rot="991787">
              <a:off x="5575091" y="2662278"/>
              <a:ext cx="252028" cy="23159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="" xmlns:a16="http://schemas.microsoft.com/office/drawing/2014/main" id="{D13F3BED-1DBB-473D-A031-96D88117979D}"/>
                </a:ext>
              </a:extLst>
            </p:cNvPr>
            <p:cNvSpPr/>
            <p:nvPr/>
          </p:nvSpPr>
          <p:spPr>
            <a:xfrm rot="991787">
              <a:off x="5457925" y="2950302"/>
              <a:ext cx="370866" cy="23710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0" name="타원 59">
            <a:extLst>
              <a:ext uri="{FF2B5EF4-FFF2-40B4-BE49-F238E27FC236}">
                <a16:creationId xmlns="" xmlns:a16="http://schemas.microsoft.com/office/drawing/2014/main" id="{35CA06B6-9853-4E2F-BC6E-0AEAF3287E08}"/>
              </a:ext>
            </a:extLst>
          </p:cNvPr>
          <p:cNvSpPr/>
          <p:nvPr/>
        </p:nvSpPr>
        <p:spPr>
          <a:xfrm>
            <a:off x="4732074" y="233262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60013" y="4134604"/>
            <a:ext cx="2856214" cy="111460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110311" y="403860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5646975" y="1038155"/>
            <a:ext cx="1226799" cy="307902"/>
            <a:chOff x="5253413" y="2035940"/>
            <a:chExt cx="1226799" cy="307902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" name="TextBox 43"/>
            <p:cNvSpPr txBox="1"/>
            <p:nvPr/>
          </p:nvSpPr>
          <p:spPr>
            <a:xfrm>
              <a:off x="5488929" y="2078162"/>
              <a:ext cx="95527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100" spc="-150" dirty="0" smtClean="0">
                  <a:latin typeface="맑은 고딕" pitchFamily="50" charset="-127"/>
                  <a:ea typeface="맑은 고딕" pitchFamily="50" charset="-127"/>
                </a:rPr>
                <a:t>175 </a:t>
              </a:r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10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69" name="타원 68"/>
          <p:cNvSpPr/>
          <p:nvPr/>
        </p:nvSpPr>
        <p:spPr>
          <a:xfrm>
            <a:off x="5552836" y="83467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꿀벌이 꽃을 모두 지나가도록 안내판을 배열해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suh_h_0401_02_0010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6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각도</a:t>
            </a:r>
          </a:p>
        </p:txBody>
      </p:sp>
      <p:sp>
        <p:nvSpPr>
          <p:cNvPr id="8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10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graphicFrame>
        <p:nvGraphicFramePr>
          <p:cNvPr id="1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036834"/>
              </p:ext>
            </p:extLst>
          </p:nvPr>
        </p:nvGraphicFramePr>
        <p:xfrm>
          <a:off x="115384" y="6214775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삽화 폴더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2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(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힘을 키워요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)4-1-2(1).PSD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151620" y="1626083"/>
            <a:ext cx="4611545" cy="3567113"/>
            <a:chOff x="1151620" y="1626083"/>
            <a:chExt cx="4611545" cy="356711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6414" y="1626083"/>
              <a:ext cx="4476751" cy="3567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4B1F69A5-DEFB-4709-B6D8-4108A4C9B100}"/>
                </a:ext>
              </a:extLst>
            </p:cNvPr>
            <p:cNvSpPr txBox="1"/>
            <p:nvPr/>
          </p:nvSpPr>
          <p:spPr>
            <a:xfrm>
              <a:off x="2159732" y="1657871"/>
              <a:ext cx="2340132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spc="-150" dirty="0">
                  <a:latin typeface="맑은 고딕" pitchFamily="50" charset="-127"/>
                  <a:ea typeface="맑은 고딕" pitchFamily="50" charset="-127"/>
                </a:rPr>
                <a:t>꿀벌이 </a:t>
              </a:r>
              <a:r>
                <a:rPr lang="en-US" altLang="ko-KR" sz="900" spc="-150" dirty="0">
                  <a:latin typeface="맑은 고딕" pitchFamily="50" charset="-127"/>
                  <a:ea typeface="맑은 고딕" pitchFamily="50" charset="-127"/>
                </a:rPr>
                <a:t>4</a:t>
              </a:r>
              <a:r>
                <a:rPr lang="ko-KR" altLang="en-US" sz="900" spc="-150" dirty="0">
                  <a:latin typeface="맑은 고딕" pitchFamily="50" charset="-127"/>
                  <a:ea typeface="맑은 고딕" pitchFamily="50" charset="-127"/>
                </a:rPr>
                <a:t>개의 꽃을 </a:t>
              </a:r>
              <a:r>
                <a:rPr lang="ko-KR" altLang="en-US" sz="900" spc="-150" dirty="0" smtClean="0">
                  <a:latin typeface="맑은 고딕" pitchFamily="50" charset="-127"/>
                  <a:ea typeface="맑은 고딕" pitchFamily="50" charset="-127"/>
                </a:rPr>
                <a:t>모두</a:t>
              </a:r>
              <a:endParaRPr lang="en-US" altLang="ko-KR" sz="900" spc="-15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900" spc="-150" dirty="0" smtClean="0">
                  <a:latin typeface="맑은 고딕" pitchFamily="50" charset="-127"/>
                  <a:ea typeface="맑은 고딕" pitchFamily="50" charset="-127"/>
                </a:rPr>
                <a:t>지나가게 </a:t>
              </a:r>
              <a:r>
                <a:rPr lang="ko-KR" altLang="en-US" sz="900" spc="-150" dirty="0">
                  <a:latin typeface="맑은 고딕" pitchFamily="50" charset="-127"/>
                  <a:ea typeface="맑은 고딕" pitchFamily="50" charset="-127"/>
                </a:rPr>
                <a:t>하려면 </a:t>
              </a:r>
              <a:r>
                <a:rPr lang="ko-KR" altLang="en-US" sz="900" spc="-150" dirty="0" smtClean="0">
                  <a:latin typeface="맑은 고딕" pitchFamily="50" charset="-127"/>
                  <a:ea typeface="맑은 고딕" pitchFamily="50" charset="-127"/>
                </a:rPr>
                <a:t>안내판을</a:t>
              </a:r>
              <a:endParaRPr lang="en-US" altLang="ko-KR" sz="900" spc="-15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900" spc="-150" dirty="0" smtClean="0">
                  <a:latin typeface="맑은 고딕" pitchFamily="50" charset="-127"/>
                  <a:ea typeface="맑은 고딕" pitchFamily="50" charset="-127"/>
                </a:rPr>
                <a:t>어떻게 </a:t>
              </a:r>
              <a:r>
                <a:rPr lang="ko-KR" altLang="en-US" sz="900" spc="-150" dirty="0">
                  <a:latin typeface="맑은 고딕" pitchFamily="50" charset="-127"/>
                  <a:ea typeface="맑은 고딕" pitchFamily="50" charset="-127"/>
                </a:rPr>
                <a:t>배열해야 할까</a:t>
              </a:r>
              <a:r>
                <a:rPr lang="en-US" altLang="ko-KR" sz="900" spc="-150" dirty="0">
                  <a:latin typeface="맑은 고딕" pitchFamily="50" charset="-127"/>
                  <a:ea typeface="맑은 고딕" pitchFamily="50" charset="-127"/>
                </a:rPr>
                <a:t>?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4B1F69A5-DEFB-4709-B6D8-4108A4C9B100}"/>
                </a:ext>
              </a:extLst>
            </p:cNvPr>
            <p:cNvSpPr txBox="1"/>
            <p:nvPr/>
          </p:nvSpPr>
          <p:spPr>
            <a:xfrm>
              <a:off x="1151620" y="3587429"/>
              <a:ext cx="905158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spc="-150" dirty="0" smtClean="0">
                  <a:latin typeface="맑은 고딕" pitchFamily="50" charset="-127"/>
                  <a:ea typeface="맑은 고딕" pitchFamily="50" charset="-127"/>
                </a:rPr>
                <a:t>삼각형의</a:t>
              </a:r>
              <a:endParaRPr lang="en-US" altLang="ko-KR" sz="900" spc="-15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900" spc="-150" dirty="0" smtClean="0">
                  <a:latin typeface="맑은 고딕" pitchFamily="50" charset="-127"/>
                  <a:ea typeface="맑은 고딕" pitchFamily="50" charset="-127"/>
                </a:rPr>
                <a:t>세 각의 크기는</a:t>
              </a:r>
              <a:endParaRPr lang="en-US" altLang="ko-KR" sz="900" spc="-15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900" spc="-150" dirty="0" smtClean="0">
                  <a:latin typeface="맑은 고딕" pitchFamily="50" charset="-127"/>
                  <a:ea typeface="맑은 고딕" pitchFamily="50" charset="-127"/>
                </a:rPr>
                <a:t>모두 </a:t>
              </a:r>
              <a:r>
                <a:rPr lang="en-US" altLang="ko-KR" sz="900" spc="-150" dirty="0" smtClean="0">
                  <a:latin typeface="맑은 고딕" pitchFamily="50" charset="-127"/>
                  <a:ea typeface="맑은 고딕" pitchFamily="50" charset="-127"/>
                </a:rPr>
                <a:t>60°</a:t>
              </a:r>
              <a:r>
                <a:rPr lang="ko-KR" altLang="en-US" sz="900" spc="-150" dirty="0" smtClean="0">
                  <a:latin typeface="맑은 고딕" pitchFamily="50" charset="-127"/>
                  <a:ea typeface="맑은 고딕" pitchFamily="50" charset="-127"/>
                </a:rPr>
                <a:t>야</a:t>
              </a:r>
              <a:r>
                <a:rPr lang="en-US" altLang="ko-KR" sz="900" spc="-15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en-US" altLang="ko-KR" sz="900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465" y="4931258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직사각형 21"/>
          <p:cNvSpPr>
            <a:spLocks noChangeArrowheads="1"/>
          </p:cNvSpPr>
          <p:nvPr/>
        </p:nvSpPr>
        <p:spPr bwMode="auto">
          <a:xfrm>
            <a:off x="6976533" y="983489"/>
            <a:ext cx="2159732" cy="1208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 위에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안에 텍스트 크기 조절하여 텍스트 삽입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확대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버튼 및 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25" name="타원 24"/>
          <p:cNvSpPr/>
          <p:nvPr/>
        </p:nvSpPr>
        <p:spPr>
          <a:xfrm>
            <a:off x="1286414" y="169673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333277" y="476720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25509" y="5319987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35796" y="5331575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541" y="5380261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322" y="5386537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5" name="그룹 34"/>
          <p:cNvGrpSpPr/>
          <p:nvPr/>
        </p:nvGrpSpPr>
        <p:grpSpPr>
          <a:xfrm>
            <a:off x="5646975" y="1038155"/>
            <a:ext cx="1226799" cy="307902"/>
            <a:chOff x="5253413" y="2035940"/>
            <a:chExt cx="1226799" cy="307902"/>
          </a:xfrm>
        </p:grpSpPr>
        <p:pic>
          <p:nvPicPr>
            <p:cNvPr id="36" name="Picture 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7" name="TextBox 43"/>
            <p:cNvSpPr txBox="1"/>
            <p:nvPr/>
          </p:nvSpPr>
          <p:spPr>
            <a:xfrm>
              <a:off x="5488929" y="2078162"/>
              <a:ext cx="95527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100" spc="-150" dirty="0" smtClean="0">
                  <a:latin typeface="맑은 고딕" pitchFamily="50" charset="-127"/>
                  <a:ea typeface="맑은 고딕" pitchFamily="50" charset="-127"/>
                </a:rPr>
                <a:t>175 </a:t>
              </a:r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10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4789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3844" y="692696"/>
            <a:ext cx="6912260" cy="5112568"/>
            <a:chOff x="63844" y="692696"/>
            <a:chExt cx="6912260" cy="5112568"/>
          </a:xfrm>
        </p:grpSpPr>
        <p:sp>
          <p:nvSpPr>
            <p:cNvPr id="3" name="직사각형 2"/>
            <p:cNvSpPr/>
            <p:nvPr/>
          </p:nvSpPr>
          <p:spPr>
            <a:xfrm>
              <a:off x="63844" y="692696"/>
              <a:ext cx="6912260" cy="5112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154" y="695549"/>
              <a:ext cx="361949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86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확대 버튼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확대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축소 기능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 위에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안에 텍스트 크기 조절하여 텍스트 삽입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3251" y="737131"/>
            <a:ext cx="6552728" cy="5068653"/>
            <a:chOff x="1151620" y="1626083"/>
            <a:chExt cx="4611545" cy="3567113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6414" y="1626083"/>
              <a:ext cx="4476751" cy="3567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4B1F69A5-DEFB-4709-B6D8-4108A4C9B100}"/>
                </a:ext>
              </a:extLst>
            </p:cNvPr>
            <p:cNvSpPr txBox="1"/>
            <p:nvPr/>
          </p:nvSpPr>
          <p:spPr>
            <a:xfrm>
              <a:off x="2148426" y="1670826"/>
              <a:ext cx="2340132" cy="454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latin typeface="맑은 고딕" pitchFamily="50" charset="-127"/>
                  <a:ea typeface="맑은 고딕" pitchFamily="50" charset="-127"/>
                </a:rPr>
                <a:t>꿀벌이 </a:t>
              </a:r>
              <a:r>
                <a:rPr lang="en-US" altLang="ko-KR" spc="-150" dirty="0">
                  <a:latin typeface="맑은 고딕" pitchFamily="50" charset="-127"/>
                  <a:ea typeface="맑은 고딕" pitchFamily="50" charset="-127"/>
                </a:rPr>
                <a:t>4</a:t>
              </a:r>
              <a:r>
                <a:rPr lang="ko-KR" altLang="en-US" spc="-150" dirty="0">
                  <a:latin typeface="맑은 고딕" pitchFamily="50" charset="-127"/>
                  <a:ea typeface="맑은 고딕" pitchFamily="50" charset="-127"/>
                </a:rPr>
                <a:t>개의 꽃을 </a:t>
              </a:r>
              <a:r>
                <a:rPr lang="ko-KR" altLang="en-US" spc="-150" dirty="0" smtClean="0">
                  <a:latin typeface="맑은 고딕" pitchFamily="50" charset="-127"/>
                  <a:ea typeface="맑은 고딕" pitchFamily="50" charset="-127"/>
                </a:rPr>
                <a:t>모두</a:t>
              </a:r>
              <a:endParaRPr lang="en-US" altLang="ko-KR" spc="-15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pc="-150" dirty="0" smtClean="0">
                  <a:latin typeface="맑은 고딕" pitchFamily="50" charset="-127"/>
                  <a:ea typeface="맑은 고딕" pitchFamily="50" charset="-127"/>
                </a:rPr>
                <a:t>지나가게 </a:t>
              </a:r>
              <a:r>
                <a:rPr lang="ko-KR" altLang="en-US" spc="-150" dirty="0">
                  <a:latin typeface="맑은 고딕" pitchFamily="50" charset="-127"/>
                  <a:ea typeface="맑은 고딕" pitchFamily="50" charset="-127"/>
                </a:rPr>
                <a:t>하려면 </a:t>
              </a:r>
              <a:r>
                <a:rPr lang="ko-KR" altLang="en-US" spc="-150" dirty="0" smtClean="0">
                  <a:latin typeface="맑은 고딕" pitchFamily="50" charset="-127"/>
                  <a:ea typeface="맑은 고딕" pitchFamily="50" charset="-127"/>
                </a:rPr>
                <a:t>안내판을</a:t>
              </a:r>
              <a:endParaRPr lang="en-US" altLang="ko-KR" spc="-15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pc="-150" dirty="0" smtClean="0">
                  <a:latin typeface="맑은 고딕" pitchFamily="50" charset="-127"/>
                  <a:ea typeface="맑은 고딕" pitchFamily="50" charset="-127"/>
                </a:rPr>
                <a:t>어떻게 </a:t>
              </a:r>
              <a:r>
                <a:rPr lang="ko-KR" altLang="en-US" spc="-150" dirty="0">
                  <a:latin typeface="맑은 고딕" pitchFamily="50" charset="-127"/>
                  <a:ea typeface="맑은 고딕" pitchFamily="50" charset="-127"/>
                </a:rPr>
                <a:t>배열해야 할까</a:t>
              </a:r>
              <a:r>
                <a:rPr lang="en-US" altLang="ko-KR" spc="-150" dirty="0">
                  <a:latin typeface="맑은 고딕" pitchFamily="50" charset="-127"/>
                  <a:ea typeface="맑은 고딕" pitchFamily="50" charset="-127"/>
                </a:rPr>
                <a:t>?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4B1F69A5-DEFB-4709-B6D8-4108A4C9B100}"/>
                </a:ext>
              </a:extLst>
            </p:cNvPr>
            <p:cNvSpPr txBox="1"/>
            <p:nvPr/>
          </p:nvSpPr>
          <p:spPr>
            <a:xfrm>
              <a:off x="1151620" y="3597751"/>
              <a:ext cx="905158" cy="454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 smtClean="0">
                  <a:latin typeface="맑은 고딕" pitchFamily="50" charset="-127"/>
                  <a:ea typeface="맑은 고딕" pitchFamily="50" charset="-127"/>
                </a:rPr>
                <a:t>삼각형의</a:t>
              </a:r>
              <a:endParaRPr lang="en-US" altLang="ko-KR" spc="-15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pc="-150" dirty="0" smtClean="0">
                  <a:latin typeface="맑은 고딕" pitchFamily="50" charset="-127"/>
                  <a:ea typeface="맑은 고딕" pitchFamily="50" charset="-127"/>
                </a:rPr>
                <a:t>세 각의 크기는</a:t>
              </a:r>
              <a:endParaRPr lang="en-US" altLang="ko-KR" spc="-15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pc="-150" dirty="0" smtClean="0">
                  <a:latin typeface="맑은 고딕" pitchFamily="50" charset="-127"/>
                  <a:ea typeface="맑은 고딕" pitchFamily="50" charset="-127"/>
                </a:rPr>
                <a:t>모두 </a:t>
              </a:r>
              <a:r>
                <a:rPr lang="en-US" altLang="ko-KR" spc="-150" dirty="0" smtClean="0">
                  <a:latin typeface="맑은 고딕" pitchFamily="50" charset="-127"/>
                  <a:ea typeface="맑은 고딕" pitchFamily="50" charset="-127"/>
                </a:rPr>
                <a:t>60°</a:t>
              </a:r>
              <a:r>
                <a:rPr lang="ko-KR" altLang="en-US" spc="-150" dirty="0" smtClean="0">
                  <a:latin typeface="맑은 고딕" pitchFamily="50" charset="-127"/>
                  <a:ea typeface="맑은 고딕" pitchFamily="50" charset="-127"/>
                </a:rPr>
                <a:t>야</a:t>
              </a:r>
              <a:r>
                <a:rPr lang="en-US" altLang="ko-KR" spc="-15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en-US" altLang="ko-KR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85" y="737131"/>
            <a:ext cx="12763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타원 10"/>
          <p:cNvSpPr/>
          <p:nvPr/>
        </p:nvSpPr>
        <p:spPr>
          <a:xfrm>
            <a:off x="213438" y="89737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2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544778"/>
              </p:ext>
            </p:extLst>
          </p:nvPr>
        </p:nvGraphicFramePr>
        <p:xfrm>
          <a:off x="115384" y="6214775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삽화 폴더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2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(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힘을 키워요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)4-1-2(1).PSD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타원 12"/>
          <p:cNvSpPr/>
          <p:nvPr/>
        </p:nvSpPr>
        <p:spPr>
          <a:xfrm>
            <a:off x="1871700" y="81325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각도</a:t>
            </a:r>
          </a:p>
        </p:txBody>
      </p:sp>
      <p:sp>
        <p:nvSpPr>
          <p:cNvPr id="1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10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sp>
        <p:nvSpPr>
          <p:cNvPr id="1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suh_h_0401_02_0010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084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꿀벌이 꽃을 모두 지나가도록 안내판을 배열해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8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그림 보기 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이벤트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약물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삽입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준비물 약물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대발문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고정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suh_h_0401_02_0010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6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각도</a:t>
            </a:r>
          </a:p>
        </p:txBody>
      </p:sp>
      <p:sp>
        <p:nvSpPr>
          <p:cNvPr id="8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10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5786" y="1549763"/>
            <a:ext cx="6568441" cy="407548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810" y="1236683"/>
            <a:ext cx="977453" cy="33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" name="그룹 34"/>
          <p:cNvGrpSpPr/>
          <p:nvPr/>
        </p:nvGrpSpPr>
        <p:grpSpPr>
          <a:xfrm>
            <a:off x="6624228" y="1556792"/>
            <a:ext cx="283788" cy="1980220"/>
            <a:chOff x="6607641" y="836712"/>
            <a:chExt cx="397043" cy="1821803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6607641" y="1304763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계획</a:t>
              </a: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607645" y="836712"/>
              <a:ext cx="397039" cy="426288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</a:t>
              </a: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6607642" y="1768494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</a:t>
              </a: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6607642" y="2232227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반성</a:t>
              </a:r>
            </a:p>
          </p:txBody>
        </p:sp>
      </p:grpSp>
      <p:sp>
        <p:nvSpPr>
          <p:cNvPr id="41" name="TextBox 43"/>
          <p:cNvSpPr txBox="1"/>
          <p:nvPr/>
        </p:nvSpPr>
        <p:spPr>
          <a:xfrm>
            <a:off x="389044" y="1700808"/>
            <a:ext cx="614515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그림은 어떤 상황인가요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361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직사각형 44"/>
          <p:cNvSpPr/>
          <p:nvPr/>
        </p:nvSpPr>
        <p:spPr bwMode="auto">
          <a:xfrm>
            <a:off x="440395" y="2164042"/>
            <a:ext cx="5787789" cy="72489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꿀벌이 </a:t>
            </a:r>
            <a:r>
              <a:rPr kumimoji="1" lang="en-US" altLang="ko-KR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개의 꽃을 모두 지나가도록 안내판을 배열하려고 합니다</a:t>
            </a:r>
            <a:r>
              <a:rPr kumimoji="1" lang="en-US" altLang="ko-KR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7613" y="1996391"/>
            <a:ext cx="360000" cy="355000"/>
          </a:xfrm>
          <a:prstGeom prst="rect">
            <a:avLst/>
          </a:prstGeom>
        </p:spPr>
      </p:pic>
      <p:sp>
        <p:nvSpPr>
          <p:cNvPr id="47" name="타원 46"/>
          <p:cNvSpPr/>
          <p:nvPr/>
        </p:nvSpPr>
        <p:spPr>
          <a:xfrm>
            <a:off x="5400092" y="509891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43"/>
          <p:cNvSpPr txBox="1"/>
          <p:nvPr/>
        </p:nvSpPr>
        <p:spPr>
          <a:xfrm>
            <a:off x="389044" y="3032956"/>
            <a:ext cx="614515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문제를 해결하기 위해 사용할 수 있는 정보는 무엇인가요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172806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직사각형 56"/>
          <p:cNvSpPr/>
          <p:nvPr/>
        </p:nvSpPr>
        <p:spPr bwMode="auto">
          <a:xfrm>
            <a:off x="467544" y="3496190"/>
            <a:ext cx="5740069" cy="43686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900" b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꿀벌은 안내판을 따라 움직입니다</a:t>
            </a:r>
            <a:r>
              <a:rPr lang="en-US" altLang="ko-KR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6391" y="3288317"/>
            <a:ext cx="360000" cy="355000"/>
          </a:xfrm>
          <a:prstGeom prst="rect">
            <a:avLst/>
          </a:prstGeom>
        </p:spPr>
      </p:pic>
      <p:sp>
        <p:nvSpPr>
          <p:cNvPr id="59" name="타원 58"/>
          <p:cNvSpPr/>
          <p:nvPr/>
        </p:nvSpPr>
        <p:spPr>
          <a:xfrm>
            <a:off x="6495903" y="134250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1" name="Picture 11">
            <a:extLst>
              <a:ext uri="{FF2B5EF4-FFF2-40B4-BE49-F238E27FC236}">
                <a16:creationId xmlns="" xmlns:a16="http://schemas.microsoft.com/office/drawing/2014/main" id="{BC0F5B29-6FAE-4C84-9520-3111AAB3C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298" y="5319347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12">
            <a:extLst>
              <a:ext uri="{FF2B5EF4-FFF2-40B4-BE49-F238E27FC236}">
                <a16:creationId xmlns="" xmlns:a16="http://schemas.microsoft.com/office/drawing/2014/main" id="{3710537E-FE0E-466C-9FCB-AFBBC1765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914" y="5392813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13">
            <a:extLst>
              <a:ext uri="{FF2B5EF4-FFF2-40B4-BE49-F238E27FC236}">
                <a16:creationId xmlns="" xmlns:a16="http://schemas.microsoft.com/office/drawing/2014/main" id="{1679921D-68D8-4FE8-8797-3F04B21E4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445" y="5386537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14">
            <a:extLst>
              <a:ext uri="{FF2B5EF4-FFF2-40B4-BE49-F238E27FC236}">
                <a16:creationId xmlns="" xmlns:a16="http://schemas.microsoft.com/office/drawing/2014/main" id="{A87DC927-F567-4E4C-AA6B-088C31788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802" y="531934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DB8B1E01-AB7F-4E58-973E-3FA6727A29C1}"/>
              </a:ext>
            </a:extLst>
          </p:cNvPr>
          <p:cNvSpPr/>
          <p:nvPr/>
        </p:nvSpPr>
        <p:spPr bwMode="auto">
          <a:xfrm>
            <a:off x="467544" y="4068920"/>
            <a:ext cx="5740069" cy="66160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r>
              <a:rPr lang="ko-KR" altLang="en-US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안내판은 </a:t>
            </a:r>
            <a:r>
              <a:rPr lang="en-US" altLang="ko-KR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앞으로 </a:t>
            </a:r>
            <a:r>
              <a:rPr lang="ko-KR" altLang="en-US" sz="19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   칸 </a:t>
            </a:r>
            <a:r>
              <a:rPr lang="ko-KR" altLang="en-US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이동</a:t>
            </a:r>
            <a:r>
              <a:rPr lang="en-US" altLang="ko-KR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’, </a:t>
            </a:r>
            <a:r>
              <a:rPr lang="en-US" altLang="ko-KR" sz="19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  쪽으로     ˚</a:t>
            </a:r>
            <a:r>
              <a:rPr lang="ko-KR" altLang="en-US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돌기</a:t>
            </a:r>
            <a:r>
              <a:rPr lang="en-US" altLang="ko-KR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’</a:t>
            </a:r>
            <a:r>
              <a:rPr lang="ko-KR" altLang="en-US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의 두 가지를 사용할 수 있습니다</a:t>
            </a:r>
            <a:r>
              <a:rPr lang="en-US" altLang="ko-KR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="" xmlns:a16="http://schemas.microsoft.com/office/drawing/2014/main" id="{D3BAFDD1-215C-4D07-96C8-9B69DC312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6391" y="3861048"/>
            <a:ext cx="360000" cy="355000"/>
          </a:xfrm>
          <a:prstGeom prst="rect">
            <a:avLst/>
          </a:prstGeom>
        </p:spPr>
      </p:pic>
      <p:pic>
        <p:nvPicPr>
          <p:cNvPr id="51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874" y="4098632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116460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132" y="4103402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타원 60"/>
          <p:cNvSpPr/>
          <p:nvPr/>
        </p:nvSpPr>
        <p:spPr>
          <a:xfrm>
            <a:off x="3757244" y="397490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2617706" y="516218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5577449" y="908720"/>
            <a:ext cx="1226799" cy="307902"/>
            <a:chOff x="5253413" y="2035940"/>
            <a:chExt cx="1226799" cy="307902"/>
          </a:xfrm>
        </p:grpSpPr>
        <p:pic>
          <p:nvPicPr>
            <p:cNvPr id="67" name="Picture 3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9" name="TextBox 43"/>
            <p:cNvSpPr txBox="1"/>
            <p:nvPr/>
          </p:nvSpPr>
          <p:spPr>
            <a:xfrm>
              <a:off x="5488929" y="2078162"/>
              <a:ext cx="95527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100" spc="-150" dirty="0" smtClean="0">
                  <a:latin typeface="맑은 고딕" pitchFamily="50" charset="-127"/>
                  <a:ea typeface="맑은 고딕" pitchFamily="50" charset="-127"/>
                </a:rPr>
                <a:t>175 </a:t>
              </a:r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10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40" name="타원 39"/>
          <p:cNvSpPr/>
          <p:nvPr/>
        </p:nvSpPr>
        <p:spPr>
          <a:xfrm>
            <a:off x="5360515" y="125819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5374851" y="81540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7730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3844" y="692696"/>
            <a:ext cx="6912260" cy="5112568"/>
            <a:chOff x="63844" y="692696"/>
            <a:chExt cx="6912260" cy="5112568"/>
          </a:xfrm>
        </p:grpSpPr>
        <p:sp>
          <p:nvSpPr>
            <p:cNvPr id="3" name="직사각형 2"/>
            <p:cNvSpPr/>
            <p:nvPr/>
          </p:nvSpPr>
          <p:spPr>
            <a:xfrm>
              <a:off x="63844" y="692696"/>
              <a:ext cx="6912260" cy="5112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154" y="695549"/>
              <a:ext cx="361949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확대 버튼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삭제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영역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 위에 텍스트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내 텍스트 들어감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버튼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8D328ACA-7F64-4008-B1E4-1352BACBE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9" y="1387958"/>
            <a:ext cx="6913989" cy="3648132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92504" y="126447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0013" y="1392441"/>
            <a:ext cx="329030" cy="95934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895339" y="129626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C010FE21-EB53-4104-92D2-00D51698ED77}"/>
              </a:ext>
            </a:extLst>
          </p:cNvPr>
          <p:cNvSpPr/>
          <p:nvPr/>
        </p:nvSpPr>
        <p:spPr>
          <a:xfrm>
            <a:off x="5155506" y="4242151"/>
            <a:ext cx="1144686" cy="55790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ACA8167C-099B-49BD-B3B9-D2C200299749}"/>
              </a:ext>
            </a:extLst>
          </p:cNvPr>
          <p:cNvGrpSpPr/>
          <p:nvPr/>
        </p:nvGrpSpPr>
        <p:grpSpPr>
          <a:xfrm>
            <a:off x="912280" y="4043970"/>
            <a:ext cx="1859520" cy="563047"/>
            <a:chOff x="912280" y="4257092"/>
            <a:chExt cx="1859520" cy="563047"/>
          </a:xfrm>
        </p:grpSpPr>
        <p:sp>
          <p:nvSpPr>
            <p:cNvPr id="13" name="직사각형 12"/>
            <p:cNvSpPr/>
            <p:nvPr/>
          </p:nvSpPr>
          <p:spPr>
            <a:xfrm>
              <a:off x="1043608" y="4257092"/>
              <a:ext cx="1584176" cy="56304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D43A63A7-3A57-4355-A1D6-D1782F25BE6B}"/>
                </a:ext>
              </a:extLst>
            </p:cNvPr>
            <p:cNvSpPr/>
            <p:nvPr/>
          </p:nvSpPr>
          <p:spPr>
            <a:xfrm>
              <a:off x="912280" y="4365104"/>
              <a:ext cx="794982" cy="24917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72FBEEB2-7F16-4517-A32A-4654C226D8DB}"/>
                </a:ext>
              </a:extLst>
            </p:cNvPr>
            <p:cNvSpPr/>
            <p:nvPr/>
          </p:nvSpPr>
          <p:spPr>
            <a:xfrm>
              <a:off x="1976818" y="4365104"/>
              <a:ext cx="794982" cy="2981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B92A8286-54A2-4C69-BCA6-DE61C7DAF157}"/>
              </a:ext>
            </a:extLst>
          </p:cNvPr>
          <p:cNvSpPr/>
          <p:nvPr/>
        </p:nvSpPr>
        <p:spPr>
          <a:xfrm>
            <a:off x="471317" y="1631702"/>
            <a:ext cx="925801" cy="19284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0A35124D-19CB-4B0B-A81A-8DAE54CBEDA6}"/>
              </a:ext>
            </a:extLst>
          </p:cNvPr>
          <p:cNvGrpSpPr/>
          <p:nvPr/>
        </p:nvGrpSpPr>
        <p:grpSpPr>
          <a:xfrm>
            <a:off x="1655676" y="1559694"/>
            <a:ext cx="1404156" cy="563047"/>
            <a:chOff x="1655676" y="1772816"/>
            <a:chExt cx="1404156" cy="563047"/>
          </a:xfrm>
        </p:grpSpPr>
        <p:sp>
          <p:nvSpPr>
            <p:cNvPr id="18" name="직사각형 17"/>
            <p:cNvSpPr/>
            <p:nvPr/>
          </p:nvSpPr>
          <p:spPr>
            <a:xfrm>
              <a:off x="1727684" y="1772816"/>
              <a:ext cx="1188543" cy="56304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673C4ACA-4686-49CF-AD68-70254CE51E23}"/>
                </a:ext>
              </a:extLst>
            </p:cNvPr>
            <p:cNvSpPr/>
            <p:nvPr/>
          </p:nvSpPr>
          <p:spPr>
            <a:xfrm>
              <a:off x="1655676" y="1880828"/>
              <a:ext cx="392145" cy="38285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="" xmlns:a16="http://schemas.microsoft.com/office/drawing/2014/main" id="{51DDC5DE-3150-476D-8F64-42BB44F42485}"/>
                </a:ext>
              </a:extLst>
            </p:cNvPr>
            <p:cNvSpPr/>
            <p:nvPr/>
          </p:nvSpPr>
          <p:spPr>
            <a:xfrm>
              <a:off x="2667687" y="1772816"/>
              <a:ext cx="392145" cy="51186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="" xmlns:a16="http://schemas.microsoft.com/office/drawing/2014/main" id="{F4A825ED-2750-4AED-A549-FA3D8A70B5B5}"/>
              </a:ext>
            </a:extLst>
          </p:cNvPr>
          <p:cNvGrpSpPr/>
          <p:nvPr/>
        </p:nvGrpSpPr>
        <p:grpSpPr>
          <a:xfrm>
            <a:off x="3238915" y="2063750"/>
            <a:ext cx="1162018" cy="383285"/>
            <a:chOff x="3238915" y="2276872"/>
            <a:chExt cx="1162018" cy="383285"/>
          </a:xfrm>
        </p:grpSpPr>
        <p:sp>
          <p:nvSpPr>
            <p:cNvPr id="22" name="직사각형 21">
              <a:extLst>
                <a:ext uri="{FF2B5EF4-FFF2-40B4-BE49-F238E27FC236}">
                  <a16:creationId xmlns="" xmlns:a16="http://schemas.microsoft.com/office/drawing/2014/main" id="{31C1F621-D076-471A-B0E9-65ED4EF7FC92}"/>
                </a:ext>
              </a:extLst>
            </p:cNvPr>
            <p:cNvSpPr/>
            <p:nvPr/>
          </p:nvSpPr>
          <p:spPr>
            <a:xfrm>
              <a:off x="3238915" y="2276872"/>
              <a:ext cx="837045" cy="2503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2ED035EA-AFE3-4A62-B1B6-83F8C4114BDB}"/>
                </a:ext>
              </a:extLst>
            </p:cNvPr>
            <p:cNvSpPr/>
            <p:nvPr/>
          </p:nvSpPr>
          <p:spPr>
            <a:xfrm>
              <a:off x="3563888" y="2276872"/>
              <a:ext cx="837045" cy="2503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CB13E0F1-182D-49C6-A5EE-8E79559DA7AA}"/>
                </a:ext>
              </a:extLst>
            </p:cNvPr>
            <p:cNvSpPr/>
            <p:nvPr/>
          </p:nvSpPr>
          <p:spPr>
            <a:xfrm>
              <a:off x="3417998" y="2409842"/>
              <a:ext cx="837045" cy="2503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B5A32428-D052-4D8E-8C27-70C120AA8693}"/>
              </a:ext>
            </a:extLst>
          </p:cNvPr>
          <p:cNvGrpSpPr/>
          <p:nvPr/>
        </p:nvGrpSpPr>
        <p:grpSpPr>
          <a:xfrm>
            <a:off x="4902380" y="4117585"/>
            <a:ext cx="1613836" cy="612649"/>
            <a:chOff x="4902380" y="4330707"/>
            <a:chExt cx="1613836" cy="612649"/>
          </a:xfrm>
        </p:grpSpPr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B7FA87E4-D3A4-4EA0-A790-C52F1E2F4850}"/>
                </a:ext>
              </a:extLst>
            </p:cNvPr>
            <p:cNvSpPr/>
            <p:nvPr/>
          </p:nvSpPr>
          <p:spPr>
            <a:xfrm>
              <a:off x="5292080" y="4330707"/>
              <a:ext cx="794982" cy="39254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B8DD2ADD-FC1C-4ECB-87F4-23FFF6A7B3C5}"/>
                </a:ext>
              </a:extLst>
            </p:cNvPr>
            <p:cNvSpPr/>
            <p:nvPr/>
          </p:nvSpPr>
          <p:spPr>
            <a:xfrm>
              <a:off x="5683185" y="4663296"/>
              <a:ext cx="833031" cy="20586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="" xmlns:a16="http://schemas.microsoft.com/office/drawing/2014/main" id="{BC553347-DE9D-4185-A0C7-42F9F6426A89}"/>
                </a:ext>
              </a:extLst>
            </p:cNvPr>
            <p:cNvSpPr/>
            <p:nvPr/>
          </p:nvSpPr>
          <p:spPr>
            <a:xfrm>
              <a:off x="4902380" y="4578861"/>
              <a:ext cx="995424" cy="364495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="" xmlns:a16="http://schemas.microsoft.com/office/drawing/2014/main" id="{68174304-3125-4581-B31D-D81BE8260E5C}"/>
              </a:ext>
            </a:extLst>
          </p:cNvPr>
          <p:cNvGrpSpPr/>
          <p:nvPr/>
        </p:nvGrpSpPr>
        <p:grpSpPr>
          <a:xfrm>
            <a:off x="4345668" y="2420888"/>
            <a:ext cx="1116478" cy="659686"/>
            <a:chOff x="4345668" y="2539560"/>
            <a:chExt cx="1116478" cy="659686"/>
          </a:xfrm>
        </p:grpSpPr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9D60DB71-2DE0-46BA-AEC6-4A30EE892994}"/>
                </a:ext>
              </a:extLst>
            </p:cNvPr>
            <p:cNvSpPr txBox="1"/>
            <p:nvPr/>
          </p:nvSpPr>
          <p:spPr>
            <a:xfrm rot="20788955">
              <a:off x="4345668" y="2539560"/>
              <a:ext cx="886141" cy="338554"/>
            </a:xfrm>
            <a:prstGeom prst="rect">
              <a:avLst/>
            </a:prstGeom>
            <a:solidFill>
              <a:srgbClr val="F4DA9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앞으로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01BFA9CD-A570-4E7E-83BC-3286EB9D220D}"/>
                </a:ext>
              </a:extLst>
            </p:cNvPr>
            <p:cNvSpPr txBox="1"/>
            <p:nvPr/>
          </p:nvSpPr>
          <p:spPr>
            <a:xfrm rot="20726289">
              <a:off x="4576005" y="2807712"/>
              <a:ext cx="886141" cy="338554"/>
            </a:xfrm>
            <a:prstGeom prst="rect">
              <a:avLst/>
            </a:prstGeom>
            <a:solidFill>
              <a:srgbClr val="F4DA90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칸 이동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="" xmlns:a16="http://schemas.microsoft.com/office/drawing/2014/main" id="{0DBB8CBA-632C-46CD-A227-E2F402C71F5B}"/>
                </a:ext>
              </a:extLst>
            </p:cNvPr>
            <p:cNvSpPr/>
            <p:nvPr/>
          </p:nvSpPr>
          <p:spPr>
            <a:xfrm rot="20851289">
              <a:off x="4378114" y="2967647"/>
              <a:ext cx="252028" cy="23159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="" xmlns:a16="http://schemas.microsoft.com/office/drawing/2014/main" id="{4F7CDF3E-ABF1-4338-B77B-D0F42B3664CD}"/>
              </a:ext>
            </a:extLst>
          </p:cNvPr>
          <p:cNvGrpSpPr/>
          <p:nvPr/>
        </p:nvGrpSpPr>
        <p:grpSpPr>
          <a:xfrm>
            <a:off x="5457925" y="2543606"/>
            <a:ext cx="1094749" cy="687797"/>
            <a:chOff x="5457925" y="2662278"/>
            <a:chExt cx="1094749" cy="687797"/>
          </a:xfrm>
        </p:grpSpPr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63DC69F6-63F6-4B53-8E61-6904CFEAC8BE}"/>
                </a:ext>
              </a:extLst>
            </p:cNvPr>
            <p:cNvSpPr txBox="1"/>
            <p:nvPr/>
          </p:nvSpPr>
          <p:spPr>
            <a:xfrm rot="677202">
              <a:off x="5666533" y="2707747"/>
              <a:ext cx="886141" cy="338554"/>
            </a:xfrm>
            <a:prstGeom prst="rect">
              <a:avLst/>
            </a:prstGeom>
            <a:solidFill>
              <a:srgbClr val="F4DA9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쪽으로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56F903A2-670C-4348-9A87-AFAE2E6120EE}"/>
                </a:ext>
              </a:extLst>
            </p:cNvPr>
            <p:cNvSpPr txBox="1"/>
            <p:nvPr/>
          </p:nvSpPr>
          <p:spPr>
            <a:xfrm rot="717686">
              <a:off x="5654063" y="3011521"/>
              <a:ext cx="886141" cy="338554"/>
            </a:xfrm>
            <a:prstGeom prst="rect">
              <a:avLst/>
            </a:prstGeom>
            <a:solidFill>
              <a:srgbClr val="F4DA90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˚ 돌기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="" xmlns:a16="http://schemas.microsoft.com/office/drawing/2014/main" id="{C24A22D0-094E-45AD-9800-D489D8AA17DF}"/>
                </a:ext>
              </a:extLst>
            </p:cNvPr>
            <p:cNvSpPr/>
            <p:nvPr/>
          </p:nvSpPr>
          <p:spPr>
            <a:xfrm rot="991787">
              <a:off x="5575091" y="2662278"/>
              <a:ext cx="252028" cy="23159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="" xmlns:a16="http://schemas.microsoft.com/office/drawing/2014/main" id="{8880AF74-B096-4A71-9751-C32C3FEB52F2}"/>
                </a:ext>
              </a:extLst>
            </p:cNvPr>
            <p:cNvSpPr/>
            <p:nvPr/>
          </p:nvSpPr>
          <p:spPr>
            <a:xfrm rot="991787">
              <a:off x="5457925" y="2950302"/>
              <a:ext cx="370866" cy="23710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3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298" y="5319347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914" y="5392813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445" y="5386537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802" y="531934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2519418" y="515905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006498" y="1955016"/>
            <a:ext cx="1682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두 가지 안내판이 있구나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!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8360" y="1581045"/>
            <a:ext cx="1682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뭐하고 있어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470088" y="1439109"/>
            <a:ext cx="1813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꿀벌이 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개의 </a:t>
            </a:r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꽃을</a:t>
            </a:r>
            <a:endParaRPr lang="en-US" altLang="ko-KR" sz="16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모두 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지나갈 수 </a:t>
            </a:r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있는</a:t>
            </a:r>
            <a:endParaRPr lang="en-US" altLang="ko-KR" sz="16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방법을 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찾으려고 해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4095185F-3ED9-4EC7-B60E-A7834066746E}"/>
              </a:ext>
            </a:extLst>
          </p:cNvPr>
          <p:cNvSpPr txBox="1"/>
          <p:nvPr/>
        </p:nvSpPr>
        <p:spPr>
          <a:xfrm>
            <a:off x="4469617" y="4043970"/>
            <a:ext cx="24426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위와 </a:t>
            </a:r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같은</a:t>
            </a:r>
            <a:endParaRPr lang="en-US" altLang="ko-KR" sz="16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안내판을 이용해</a:t>
            </a:r>
            <a:endParaRPr lang="en-US" altLang="ko-KR" sz="16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꿀벌이 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지나가는 </a:t>
            </a:r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경로를</a:t>
            </a:r>
            <a:endParaRPr lang="en-US" altLang="ko-KR" sz="16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나타낼 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수 있어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60013" y="3952829"/>
            <a:ext cx="2856214" cy="111460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110311" y="385682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suh_h_0401_02_0010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4-1	</a:t>
            </a:r>
          </a:p>
        </p:txBody>
      </p:sp>
      <p:sp>
        <p:nvSpPr>
          <p:cNvPr id="6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각도</a:t>
            </a:r>
          </a:p>
        </p:txBody>
      </p:sp>
      <p:sp>
        <p:nvSpPr>
          <p:cNvPr id="6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10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</p:spTree>
    <p:extLst>
      <p:ext uri="{BB962C8B-B14F-4D97-AF65-F5344CB8AC3E}">
        <p14:creationId xmlns:p14="http://schemas.microsoft.com/office/powerpoint/2010/main" val="2883475721"/>
      </p:ext>
    </p:extLst>
  </p:cSld>
  <p:clrMapOvr>
    <a:masterClrMapping/>
  </p:clrMapOvr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42976</TotalTime>
  <Words>1610</Words>
  <Application>Microsoft Office PowerPoint</Application>
  <PresentationFormat>화면 슬라이드 쇼(4:3)</PresentationFormat>
  <Paragraphs>636</Paragraphs>
  <Slides>22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3" baseType="lpstr"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천재교육</cp:lastModifiedBy>
  <cp:revision>7589</cp:revision>
  <cp:lastPrinted>2021-12-20T01:30:02Z</cp:lastPrinted>
  <dcterms:created xsi:type="dcterms:W3CDTF">2008-07-15T12:19:11Z</dcterms:created>
  <dcterms:modified xsi:type="dcterms:W3CDTF">2022-01-24T01:37:31Z</dcterms:modified>
</cp:coreProperties>
</file>